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removePersonalInfoOnSave="1" saveSubsetFonts="1">
  <p:sldMasterIdLst>
    <p:sldMasterId id="2147483648" r:id="rId1"/>
  </p:sldMasterIdLst>
  <p:notesMasterIdLst>
    <p:notesMasterId r:id="rId13"/>
  </p:notesMasterIdLst>
  <p:sldIdLst>
    <p:sldId id="297" r:id="rId2"/>
    <p:sldId id="313" r:id="rId3"/>
    <p:sldId id="298" r:id="rId4"/>
    <p:sldId id="299" r:id="rId5"/>
    <p:sldId id="300" r:id="rId6"/>
    <p:sldId id="301" r:id="rId7"/>
    <p:sldId id="316" r:id="rId8"/>
    <p:sldId id="302" r:id="rId9"/>
    <p:sldId id="317" r:id="rId10"/>
    <p:sldId id="319" r:id="rId11"/>
    <p:sldId id="318"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0000FF"/>
    <a:srgbClr val="FFCC66"/>
    <a:srgbClr val="FFCC00"/>
    <a:srgbClr val="C5CDCD"/>
    <a:srgbClr val="C1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9299" autoAdjust="0"/>
  </p:normalViewPr>
  <p:slideViewPr>
    <p:cSldViewPr snapToGrid="0">
      <p:cViewPr varScale="1">
        <p:scale>
          <a:sx n="78" d="100"/>
          <a:sy n="78" d="100"/>
        </p:scale>
        <p:origin x="749" y="67"/>
      </p:cViewPr>
      <p:guideLst/>
    </p:cSldViewPr>
  </p:slideViewPr>
  <p:notesTextViewPr>
    <p:cViewPr>
      <p:scale>
        <a:sx n="150" d="100"/>
        <a:sy n="150" d="100"/>
      </p:scale>
      <p:origin x="0" y="0"/>
    </p:cViewPr>
  </p:notesTextViewPr>
  <p:sorterViewPr>
    <p:cViewPr>
      <p:scale>
        <a:sx n="66" d="100"/>
        <a:sy n="66" d="100"/>
      </p:scale>
      <p:origin x="0" y="-2352"/>
    </p:cViewPr>
  </p:sorterViewPr>
  <p:notesViewPr>
    <p:cSldViewPr snapToGrid="0">
      <p:cViewPr varScale="1">
        <p:scale>
          <a:sx n="62" d="100"/>
          <a:sy n="62" d="100"/>
        </p:scale>
        <p:origin x="325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551F303-2341-4257-9E80-44E91520F37B}" type="datetimeFigureOut">
              <a:rPr kumimoji="1" lang="ja-JP" altLang="en-US" smtClean="0"/>
              <a:t>2023/7/30</a:t>
            </a:fld>
            <a:endParaRPr kumimoji="1" lang="ja-JP" altLang="en-US"/>
          </a:p>
        </p:txBody>
      </p:sp>
      <p:sp>
        <p:nvSpPr>
          <p:cNvPr id="4" name="スライド イメージ プレースホルダー 3"/>
          <p:cNvSpPr>
            <a:spLocks noGrp="1" noRot="1" noChangeAspect="1"/>
          </p:cNvSpPr>
          <p:nvPr>
            <p:ph type="sldImg" idx="2"/>
          </p:nvPr>
        </p:nvSpPr>
        <p:spPr>
          <a:xfrm>
            <a:off x="407988" y="67945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07988" y="4402842"/>
            <a:ext cx="5919788" cy="496844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1908466" y="8997226"/>
            <a:ext cx="2918831" cy="495028"/>
          </a:xfrm>
          <a:prstGeom prst="rect">
            <a:avLst/>
          </a:prstGeom>
        </p:spPr>
        <p:txBody>
          <a:bodyPr vert="horz" lIns="91440" tIns="45720" rIns="91440" bIns="45720" rtlCol="0" anchor="b"/>
          <a:lstStyle>
            <a:lvl1pPr algn="ctr">
              <a:defRPr sz="1600">
                <a:latin typeface="UD デジタル 教科書体 NK-R" panose="02020400000000000000" pitchFamily="18" charset="-128"/>
                <a:ea typeface="UD デジタル 教科書体 NK-R" panose="02020400000000000000" pitchFamily="18" charset="-128"/>
              </a:defRPr>
            </a:lvl1pPr>
          </a:lstStyle>
          <a:p>
            <a:fld id="{0326BABC-6DD2-473C-AE0D-74ECB381FD8E}" type="slidenum">
              <a:rPr lang="ja-JP" altLang="en-US" smtClean="0"/>
              <a:pPr/>
              <a:t>‹#›</a:t>
            </a:fld>
            <a:endParaRPr lang="ja-JP" altLang="en-US"/>
          </a:p>
        </p:txBody>
      </p:sp>
    </p:spTree>
    <p:extLst>
      <p:ext uri="{BB962C8B-B14F-4D97-AF65-F5344CB8AC3E}">
        <p14:creationId xmlns:p14="http://schemas.microsoft.com/office/powerpoint/2010/main" val="3285216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大学１年生のＢさんは、学内で友人ができず、孤独を感じていました。</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地元から離れて一人暮らししているため、寂しさをまぎらわすことができません。</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大学に行くのが辛く、自分に価値がないと感じ、「こころの危機」の状態です。</a:t>
            </a:r>
          </a:p>
          <a:p>
            <a:pPr marL="172800" indent="-172800">
              <a:buFont typeface="Wingdings" panose="05000000000000000000" pitchFamily="2" charset="2"/>
              <a:buChar char="u"/>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11</a:t>
            </a:fld>
            <a:endParaRPr kumimoji="1" lang="ja-JP" altLang="en-US"/>
          </a:p>
        </p:txBody>
      </p:sp>
    </p:spTree>
    <p:extLst>
      <p:ext uri="{BB962C8B-B14F-4D97-AF65-F5344CB8AC3E}">
        <p14:creationId xmlns:p14="http://schemas.microsoft.com/office/powerpoint/2010/main" val="222800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また、もしあなたが他の人の「こころの危機」に気づいたら、</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声を掛けて、心配していることを伝えたり、話を聴いたりしてください。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あなたが専門機関につなげる役割を担うこともあるかもしれません。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20</a:t>
            </a:fld>
            <a:endParaRPr kumimoji="1" lang="ja-JP" altLang="en-US"/>
          </a:p>
        </p:txBody>
      </p:sp>
    </p:spTree>
    <p:extLst>
      <p:ext uri="{BB962C8B-B14F-4D97-AF65-F5344CB8AC3E}">
        <p14:creationId xmlns:p14="http://schemas.microsoft.com/office/powerpoint/2010/main" val="402780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辛いときや苦しいときは一人で頑張らないでください。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辛いときには「辛い」と言っていいのです。</a:t>
            </a:r>
            <a:endParaRPr kumimoji="1" lang="en-US" altLang="ja-JP" dirty="0" smtClean="0"/>
          </a:p>
          <a:p>
            <a:pPr marL="0" indent="0">
              <a:buFont typeface="Wingdings" panose="05000000000000000000" pitchFamily="2" charset="2"/>
              <a:buNone/>
            </a:pPr>
            <a:endParaRPr kumimoji="1" lang="en-US" altLang="ja-JP" dirty="0" smtClean="0"/>
          </a:p>
          <a:p>
            <a:pPr marL="172800" indent="-172800">
              <a:buFont typeface="Wingdings" panose="05000000000000000000" pitchFamily="2" charset="2"/>
              <a:buChar char="u"/>
            </a:pPr>
            <a:r>
              <a:rPr kumimoji="1" lang="ja-JP" altLang="en-US" dirty="0" smtClean="0"/>
              <a:t>苦しいときには「苦しい」と言っていいのです。</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一人で我慢しないでください。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「こころの危機」に直面したときは、自分を守るための当然の行動として、「助けて」「困っている」と言ってください。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あなたの力になってくれる人は必ずいます。</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学校や会社、地域には、多くの専門家、専門機関があります。</a:t>
            </a:r>
            <a:endParaRPr kumimoji="1" lang="en-US" altLang="ja-JP" dirty="0" smtClean="0"/>
          </a:p>
          <a:p>
            <a:pPr marL="0" indent="0">
              <a:buFont typeface="Wingdings" panose="05000000000000000000" pitchFamily="2" charset="2"/>
              <a:buNone/>
            </a:pPr>
            <a:endParaRPr kumimoji="1" lang="en-US" altLang="ja-JP" dirty="0" smtClean="0"/>
          </a:p>
          <a:p>
            <a:pPr marL="172800" indent="-172800">
              <a:buFont typeface="Wingdings" panose="05000000000000000000" pitchFamily="2" charset="2"/>
              <a:buChar char="u"/>
            </a:pPr>
            <a:r>
              <a:rPr kumimoji="1" lang="ja-JP" altLang="en-US" dirty="0" smtClean="0"/>
              <a:t>勇気を出して相談することを、大切にしてください。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21</a:t>
            </a:fld>
            <a:endParaRPr kumimoji="1" lang="ja-JP" altLang="en-US"/>
          </a:p>
        </p:txBody>
      </p:sp>
    </p:spTree>
    <p:extLst>
      <p:ext uri="{BB962C8B-B14F-4D97-AF65-F5344CB8AC3E}">
        <p14:creationId xmlns:p14="http://schemas.microsoft.com/office/powerpoint/2010/main" val="300964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「こころの危機」にあるときは、一人で頑張ったり、ストレスを解消するだけでは対応しきれません。</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信頼できる人に相談すること、専門機関につながることが必要です。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12</a:t>
            </a:fld>
            <a:endParaRPr kumimoji="1" lang="ja-JP" altLang="en-US"/>
          </a:p>
        </p:txBody>
      </p:sp>
    </p:spTree>
    <p:extLst>
      <p:ext uri="{BB962C8B-B14F-4D97-AF65-F5344CB8AC3E}">
        <p14:creationId xmlns:p14="http://schemas.microsoft.com/office/powerpoint/2010/main" val="379099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Ｂさんが相談できそうな人は誰でしょうか。</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家族、高校の友だちに電話したり、</a:t>
            </a:r>
            <a:r>
              <a:rPr kumimoji="1" lang="en-US" altLang="ja-JP" dirty="0" smtClean="0"/>
              <a:t/>
            </a:r>
            <a:br>
              <a:rPr kumimoji="1" lang="en-US" altLang="ja-JP" dirty="0" smtClean="0"/>
            </a:br>
            <a:r>
              <a:rPr kumimoji="1" lang="ja-JP" altLang="en-US" dirty="0" smtClean="0"/>
              <a:t>大学の先生に話したりすることができそうです。</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また、専門家に相談する方法として、</a:t>
            </a: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こころの専門医</a:t>
            </a:r>
          </a:p>
          <a:p>
            <a:pPr marL="172800" indent="-172800">
              <a:buFont typeface="Wingdings" panose="05000000000000000000" pitchFamily="2" charset="2"/>
              <a:buChar char="u"/>
            </a:pPr>
            <a:r>
              <a:rPr kumimoji="1" lang="ja-JP" altLang="en-US" dirty="0" smtClean="0"/>
              <a:t>大学にいるカウンセラー</a:t>
            </a:r>
          </a:p>
          <a:p>
            <a:pPr marL="172800" indent="-172800">
              <a:buFont typeface="Wingdings" panose="05000000000000000000" pitchFamily="2" charset="2"/>
              <a:buChar char="u"/>
            </a:pPr>
            <a:r>
              <a:rPr kumimoji="1" lang="ja-JP" altLang="en-US" dirty="0" smtClean="0"/>
              <a:t>こころの相談電話</a:t>
            </a:r>
            <a:endParaRPr kumimoji="1" lang="en-US" altLang="ja-JP" dirty="0" smtClean="0"/>
          </a:p>
          <a:p>
            <a:pPr marL="172800" indent="-172800">
              <a:buFont typeface="Wingdings" panose="05000000000000000000" pitchFamily="2" charset="2"/>
              <a:buChar char="u"/>
            </a:pPr>
            <a:r>
              <a:rPr kumimoji="1" lang="ja-JP" altLang="en-US" dirty="0" smtClean="0"/>
              <a:t>市町村や保健所にいる相談員などが考えられます。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13</a:t>
            </a:fld>
            <a:endParaRPr kumimoji="1" lang="ja-JP" altLang="en-US"/>
          </a:p>
        </p:txBody>
      </p:sp>
    </p:spTree>
    <p:extLst>
      <p:ext uri="{BB962C8B-B14F-4D97-AF65-F5344CB8AC3E}">
        <p14:creationId xmlns:p14="http://schemas.microsoft.com/office/powerpoint/2010/main" val="188187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Ｂさんは高校の友だちに電話し、大学の保健センターに行くことを勧められました。</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翌日、保健センターを訪れたＢさんは、専門医に会うことができ、</a:t>
            </a:r>
            <a:r>
              <a:rPr kumimoji="1" lang="en-US" altLang="ja-JP" dirty="0" smtClean="0"/>
              <a:t/>
            </a:r>
            <a:br>
              <a:rPr kumimoji="1" lang="en-US" altLang="ja-JP" dirty="0" smtClean="0"/>
            </a:br>
            <a:r>
              <a:rPr kumimoji="1" lang="ja-JP" altLang="en-US" dirty="0" smtClean="0"/>
              <a:t>定期的にカウンセリングを受けることになりました。</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その後、カウンセラーに悩みを話すことで気持ちが軽くなり、自分を否定する必要はないと分かってきました。</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夜も眠れるようになり、大学も続けられそうです。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14</a:t>
            </a:fld>
            <a:endParaRPr kumimoji="1" lang="ja-JP" altLang="en-US"/>
          </a:p>
        </p:txBody>
      </p:sp>
    </p:spTree>
    <p:extLst>
      <p:ext uri="{BB962C8B-B14F-4D97-AF65-F5344CB8AC3E}">
        <p14:creationId xmlns:p14="http://schemas.microsoft.com/office/powerpoint/2010/main" val="129574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社会人１年目のＣさんは、仕事が思うようにできず、理想と現実の違いにショックを受けています。</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しかし、同年代の社員がいないため、気軽に相談することができません。</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何もやる気が出ず、食欲が無くなり体重が減少して、「こころの危機」になっています。</a:t>
            </a:r>
          </a:p>
          <a:p>
            <a:pPr marL="0" indent="0">
              <a:buFont typeface="Wingdings" panose="05000000000000000000" pitchFamily="2" charset="2"/>
              <a:buNone/>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15</a:t>
            </a:fld>
            <a:endParaRPr kumimoji="1" lang="ja-JP" altLang="en-US"/>
          </a:p>
        </p:txBody>
      </p:sp>
    </p:spTree>
    <p:extLst>
      <p:ext uri="{BB962C8B-B14F-4D97-AF65-F5344CB8AC3E}">
        <p14:creationId xmlns:p14="http://schemas.microsoft.com/office/powerpoint/2010/main" val="210915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Ｃさんが相談できそうな人は</a:t>
            </a:r>
          </a:p>
          <a:p>
            <a:pPr marL="172800" indent="-172800">
              <a:buFont typeface="Wingdings" panose="05000000000000000000" pitchFamily="2" charset="2"/>
              <a:buChar char="u"/>
            </a:pPr>
            <a:r>
              <a:rPr kumimoji="1" lang="ja-JP" altLang="en-US" dirty="0" smtClean="0"/>
              <a:t>友人、家族、親戚、高校の先生。</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仕事に関する悩みは、上司と先輩社員に相談できます。</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直接、専門家に相談するなら</a:t>
            </a:r>
          </a:p>
          <a:p>
            <a:pPr marL="172800" indent="-172800">
              <a:buFont typeface="Wingdings" panose="05000000000000000000" pitchFamily="2" charset="2"/>
              <a:buChar char="u"/>
            </a:pPr>
            <a:r>
              <a:rPr kumimoji="1" lang="ja-JP" altLang="en-US" dirty="0" smtClean="0"/>
              <a:t>こころの専門医</a:t>
            </a:r>
          </a:p>
          <a:p>
            <a:pPr marL="172800" indent="-172800">
              <a:buFont typeface="Wingdings" panose="05000000000000000000" pitchFamily="2" charset="2"/>
              <a:buChar char="u"/>
            </a:pPr>
            <a:r>
              <a:rPr kumimoji="1" lang="ja-JP" altLang="en-US" dirty="0" smtClean="0"/>
              <a:t>市町村や保健所の相談員</a:t>
            </a:r>
          </a:p>
          <a:p>
            <a:pPr marL="172800" indent="-172800">
              <a:buFont typeface="Wingdings" panose="05000000000000000000" pitchFamily="2" charset="2"/>
              <a:buChar char="u"/>
            </a:pPr>
            <a:r>
              <a:rPr kumimoji="1" lang="ja-JP" altLang="en-US" dirty="0" smtClean="0"/>
              <a:t>民間のカウンセリングルームなどにいるカウンセラー</a:t>
            </a:r>
          </a:p>
          <a:p>
            <a:pPr marL="172800" indent="-172800">
              <a:buFont typeface="Wingdings" panose="05000000000000000000" pitchFamily="2" charset="2"/>
              <a:buChar char="u"/>
            </a:pPr>
            <a:r>
              <a:rPr kumimoji="1" lang="ja-JP" altLang="en-US" dirty="0" smtClean="0"/>
              <a:t>社会人向けの電話相談、ＳＮＳ相談　などが考えられます。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16</a:t>
            </a:fld>
            <a:endParaRPr kumimoji="1" lang="ja-JP" altLang="en-US"/>
          </a:p>
        </p:txBody>
      </p:sp>
    </p:spTree>
    <p:extLst>
      <p:ext uri="{BB962C8B-B14F-4D97-AF65-F5344CB8AC3E}">
        <p14:creationId xmlns:p14="http://schemas.microsoft.com/office/powerpoint/2010/main" val="383773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Ｃさんはインターネットを使って相談先を検索し、</a:t>
            </a:r>
            <a:r>
              <a:rPr kumimoji="1" lang="en-US" altLang="ja-JP" dirty="0" smtClean="0"/>
              <a:t/>
            </a:r>
            <a:br>
              <a:rPr kumimoji="1" lang="en-US" altLang="ja-JP" dirty="0" smtClean="0"/>
            </a:br>
            <a:r>
              <a:rPr kumimoji="1" lang="ja-JP" altLang="en-US" dirty="0" smtClean="0"/>
              <a:t>厚生労働省のページから、社会人向けの電話相談があることを知りました。</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電話相談を利用したＣさん。</a:t>
            </a:r>
            <a:endParaRPr kumimoji="1" lang="en-US" altLang="ja-JP" dirty="0" smtClean="0"/>
          </a:p>
          <a:p>
            <a:pPr marL="172800" indent="-172800">
              <a:buFont typeface="Wingdings" panose="05000000000000000000" pitchFamily="2" charset="2"/>
              <a:buChar char="u"/>
            </a:pPr>
            <a:r>
              <a:rPr kumimoji="1" lang="ja-JP" altLang="en-US" dirty="0" smtClean="0"/>
              <a:t>自分の状況を会社の人にも知ってもらう必要があると考え、勇気を出して上司と先輩社員に話をすることができました。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17</a:t>
            </a:fld>
            <a:endParaRPr kumimoji="1" lang="ja-JP" altLang="en-US"/>
          </a:p>
        </p:txBody>
      </p:sp>
    </p:spTree>
    <p:extLst>
      <p:ext uri="{BB962C8B-B14F-4D97-AF65-F5344CB8AC3E}">
        <p14:creationId xmlns:p14="http://schemas.microsoft.com/office/powerpoint/2010/main" val="205177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上司と先輩社員はＣさんの話を丁寧に聞いて、配置部署の変更を提案してくれました。</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その後、Ｃさんはとても気持ちが楽になり、仕事へのやる気も少しずつ回復しています。</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また、こころ専門の医療機関を受診したいと考え、予約も取っているようです。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18</a:t>
            </a:fld>
            <a:endParaRPr kumimoji="1" lang="ja-JP" altLang="en-US"/>
          </a:p>
        </p:txBody>
      </p:sp>
    </p:spTree>
    <p:extLst>
      <p:ext uri="{BB962C8B-B14F-4D97-AF65-F5344CB8AC3E}">
        <p14:creationId xmlns:p14="http://schemas.microsoft.com/office/powerpoint/2010/main" val="324140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ＢさんとＣさんは「こころの危機」に気づき、ＳＯＳを出すことができました。</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そして、周りの人や専門機関の助けを借りながら、少しずつ前向きに生活することができています。</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皆さんも、いざという時、自分を守るためには、他の人の力を借りてみましょう。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19</a:t>
            </a:fld>
            <a:endParaRPr kumimoji="1" lang="ja-JP" altLang="en-US"/>
          </a:p>
        </p:txBody>
      </p:sp>
    </p:spTree>
    <p:extLst>
      <p:ext uri="{BB962C8B-B14F-4D97-AF65-F5344CB8AC3E}">
        <p14:creationId xmlns:p14="http://schemas.microsoft.com/office/powerpoint/2010/main" val="393934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09769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417942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8633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22133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61028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1090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10283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294064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57282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77466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80347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992017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1067197" y="1665441"/>
            <a:ext cx="2537323" cy="2923758"/>
            <a:chOff x="905751" y="1838613"/>
            <a:chExt cx="2726313" cy="3141532"/>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65817" y="2507614"/>
              <a:ext cx="2066247" cy="2472531"/>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5751" y="2693750"/>
              <a:ext cx="781893" cy="1384041"/>
            </a:xfrm>
            <a:prstGeom prst="rect">
              <a:avLst/>
            </a:prstGeom>
          </p:spPr>
        </p:pic>
        <p:cxnSp>
          <p:nvCxnSpPr>
            <p:cNvPr id="12" name="直線コネクタ 11"/>
            <p:cNvCxnSpPr/>
            <p:nvPr/>
          </p:nvCxnSpPr>
          <p:spPr>
            <a:xfrm>
              <a:off x="3114675" y="18386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028950" y="188052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24175" y="1849378"/>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223260" y="18627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337560" y="192748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432810" y="1900114"/>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p:cNvGrpSpPr/>
          <p:nvPr/>
        </p:nvGrpSpPr>
        <p:grpSpPr>
          <a:xfrm>
            <a:off x="1316055" y="5590199"/>
            <a:ext cx="2653916" cy="300960"/>
            <a:chOff x="1248651" y="4784203"/>
            <a:chExt cx="2653916" cy="300960"/>
          </a:xfrm>
        </p:grpSpPr>
        <p:sp>
          <p:nvSpPr>
            <p:cNvPr id="24" name="角丸四角形 23"/>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5477132" y="1442510"/>
            <a:ext cx="6672682" cy="1116555"/>
            <a:chOff x="5477132" y="1442510"/>
            <a:chExt cx="6672682" cy="1116555"/>
          </a:xfrm>
        </p:grpSpPr>
        <p:sp>
          <p:nvSpPr>
            <p:cNvPr id="8" name="テキスト ボックス 7"/>
            <p:cNvSpPr txBox="1"/>
            <p:nvPr/>
          </p:nvSpPr>
          <p:spPr>
            <a:xfrm>
              <a:off x="5694818" y="1851179"/>
              <a:ext cx="6454996" cy="707886"/>
            </a:xfrm>
            <a:prstGeom prst="rect">
              <a:avLst/>
            </a:prstGeom>
            <a:noFill/>
          </p:spPr>
          <p:txBody>
            <a:bodyPr wrap="square" rtlCol="0">
              <a:spAutoFit/>
            </a:bodyPr>
            <a:lstStyle/>
            <a:p>
              <a:r>
                <a:rPr lang="ja-JP" altLang="en-US" sz="4000" dirty="0">
                  <a:latin typeface="UD デジタル 教科書体 NK-R" panose="02020400000000000000" pitchFamily="18" charset="-128"/>
                  <a:ea typeface="UD デジタル 教科書体 NK-R" panose="02020400000000000000" pitchFamily="18" charset="-128"/>
                </a:rPr>
                <a:t>友人</a:t>
              </a:r>
              <a:r>
                <a:rPr lang="ja-JP" altLang="en-US" sz="4000" dirty="0" smtClean="0">
                  <a:latin typeface="UD デジタル 教科書体 NK-R" panose="02020400000000000000" pitchFamily="18" charset="-128"/>
                  <a:ea typeface="UD デジタル 教科書体 NK-R" panose="02020400000000000000" pitchFamily="18" charset="-128"/>
                </a:rPr>
                <a:t>ができず孤独</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2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77132" y="1442510"/>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latin typeface="UD デジタル 教科書体 NP-R" panose="02020400000000000000" pitchFamily="18" charset="-128"/>
                  <a:ea typeface="UD デジタル 教科書体 NP-R" panose="02020400000000000000" pitchFamily="18" charset="-128"/>
                </a:rPr>
                <a:t>ゆうじん</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363908" y="1442510"/>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こどく</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5443265" y="2577309"/>
            <a:ext cx="6706549" cy="1111792"/>
            <a:chOff x="5443265" y="2577309"/>
            <a:chExt cx="6706549" cy="1111792"/>
          </a:xfrm>
        </p:grpSpPr>
        <p:sp>
          <p:nvSpPr>
            <p:cNvPr id="9" name="テキスト ボックス 8"/>
            <p:cNvSpPr txBox="1"/>
            <p:nvPr/>
          </p:nvSpPr>
          <p:spPr>
            <a:xfrm>
              <a:off x="5694818" y="2981215"/>
              <a:ext cx="6454996"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地元から離れて一人暮らし</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3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43265" y="2577309"/>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じもと</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483671" y="2577309"/>
              <a:ext cx="89152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はな</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039828" y="2577309"/>
              <a:ext cx="119388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ひとり</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075880" y="2577309"/>
              <a:ext cx="56954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ぐ</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5443265" y="3683311"/>
            <a:ext cx="6706549" cy="1135826"/>
            <a:chOff x="5443265" y="3683311"/>
            <a:chExt cx="6706549" cy="1135826"/>
          </a:xfrm>
        </p:grpSpPr>
        <p:sp>
          <p:nvSpPr>
            <p:cNvPr id="27" name="テキスト ボックス 26"/>
            <p:cNvSpPr txBox="1"/>
            <p:nvPr/>
          </p:nvSpPr>
          <p:spPr>
            <a:xfrm>
              <a:off x="5694817" y="4111251"/>
              <a:ext cx="6454997"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大学に行くのが辛い</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3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43265" y="3683311"/>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だいがく</a:t>
              </a:r>
              <a:endParaRPr lang="en-US" altLang="ja-JP" sz="2400" spc="-150" dirty="0" smtClean="0">
                <a:effectLst/>
                <a:latin typeface="UD デジタル 教科書体 NP-R" panose="02020400000000000000" pitchFamily="18" charset="-128"/>
                <a:ea typeface="UD デジタル 教科書体 NP-R" panose="02020400000000000000" pitchFamily="18" charset="-128"/>
              </a:endParaRPr>
            </a:p>
          </p:txBody>
        </p:sp>
        <p:sp>
          <p:nvSpPr>
            <p:cNvPr id="3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130610" y="3683311"/>
              <a:ext cx="70612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い</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691872" y="3683311"/>
              <a:ext cx="126902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つら</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grpSp>
        <p:nvGrpSpPr>
          <p:cNvPr id="10" name="グループ化 9"/>
          <p:cNvGrpSpPr/>
          <p:nvPr/>
        </p:nvGrpSpPr>
        <p:grpSpPr>
          <a:xfrm>
            <a:off x="5443265" y="4819137"/>
            <a:ext cx="6706549" cy="1130037"/>
            <a:chOff x="5443265" y="4819137"/>
            <a:chExt cx="6706549" cy="1130037"/>
          </a:xfrm>
        </p:grpSpPr>
        <p:sp>
          <p:nvSpPr>
            <p:cNvPr id="28" name="テキスト ボックス 27"/>
            <p:cNvSpPr txBox="1"/>
            <p:nvPr/>
          </p:nvSpPr>
          <p:spPr>
            <a:xfrm>
              <a:off x="5694817" y="5241288"/>
              <a:ext cx="6454997"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自分に価値がない</a:t>
              </a:r>
              <a:r>
                <a:rPr lang="ja-JP" altLang="en-US" sz="4000" dirty="0">
                  <a:latin typeface="UD デジタル 教科書体 NK-R" panose="02020400000000000000" pitchFamily="18" charset="-128"/>
                  <a:ea typeface="UD デジタル 教科書体 NK-R" panose="02020400000000000000" pitchFamily="18" charset="-128"/>
                </a:rPr>
                <a:t>と</a:t>
              </a:r>
              <a:r>
                <a:rPr lang="ja-JP" altLang="en-US" sz="4000" dirty="0" smtClean="0">
                  <a:latin typeface="UD デジタル 教科書体 NK-R" panose="02020400000000000000" pitchFamily="18" charset="-128"/>
                  <a:ea typeface="UD デジタル 教科書体 NK-R" panose="02020400000000000000" pitchFamily="18" charset="-128"/>
                </a:rPr>
                <a:t>感じる</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3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43265" y="4819137"/>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じぶん</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933399" y="4819137"/>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か</a:t>
              </a:r>
              <a:r>
                <a:rPr lang="ja-JP" altLang="en-US" dirty="0" smtClean="0">
                  <a:effectLst/>
                  <a:latin typeface="UD デジタル 教科書体 NP-R" panose="02020400000000000000" pitchFamily="18" charset="-128"/>
                  <a:ea typeface="UD デジタル 教科書体 NP-R" panose="02020400000000000000" pitchFamily="18" charset="-128"/>
                </a:rPr>
                <a:t>　</a:t>
              </a:r>
              <a:r>
                <a:rPr lang="ja-JP" altLang="en-US" sz="2400" dirty="0" smtClean="0">
                  <a:effectLst/>
                  <a:latin typeface="UD デジタル 教科書体 NP-R" panose="02020400000000000000" pitchFamily="18" charset="-128"/>
                  <a:ea typeface="UD デジタル 教科書体 NP-R" panose="02020400000000000000" pitchFamily="18" charset="-128"/>
                </a:rPr>
                <a:t>ち</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4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752515" y="4819137"/>
              <a:ext cx="1220285"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かん</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grpSp>
        <p:nvGrpSpPr>
          <p:cNvPr id="41" name="グループ化 40"/>
          <p:cNvGrpSpPr/>
          <p:nvPr/>
        </p:nvGrpSpPr>
        <p:grpSpPr>
          <a:xfrm>
            <a:off x="677053" y="4254701"/>
            <a:ext cx="3931920" cy="1048242"/>
            <a:chOff x="871634" y="4440816"/>
            <a:chExt cx="3931920" cy="1048242"/>
          </a:xfrm>
        </p:grpSpPr>
        <p:sp>
          <p:nvSpPr>
            <p:cNvPr id="42" name="テキスト ボックス 41"/>
            <p:cNvSpPr txBox="1"/>
            <p:nvPr/>
          </p:nvSpPr>
          <p:spPr>
            <a:xfrm>
              <a:off x="871634" y="4569318"/>
              <a:ext cx="3931920" cy="919740"/>
            </a:xfrm>
            <a:prstGeom prst="rect">
              <a:avLst/>
            </a:prstGeom>
            <a:solidFill>
              <a:srgbClr val="002060"/>
            </a:solidFill>
            <a:ln w="28575">
              <a:noFill/>
            </a:ln>
          </p:spPr>
          <p:txBody>
            <a:bodyPr wrap="square" tIns="324000" bIns="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dirty="0"/>
                <a:t>こころの危機</a:t>
              </a:r>
            </a:p>
          </p:txBody>
        </p:sp>
        <p:sp>
          <p:nvSpPr>
            <p:cNvPr id="43" name="タイトル 1">
              <a:extLst>
                <a:ext uri="{FF2B5EF4-FFF2-40B4-BE49-F238E27FC236}">
                  <a16:creationId xmlns="" xmlns:a16="http://schemas.microsoft.com/office/drawing/2014/main" id="{9B6DAEEB-483B-4B47-9ECC-AB22CB36E0C8}"/>
                </a:ext>
              </a:extLst>
            </p:cNvPr>
            <p:cNvSpPr txBox="1">
              <a:spLocks/>
            </p:cNvSpPr>
            <p:nvPr/>
          </p:nvSpPr>
          <p:spPr>
            <a:xfrm>
              <a:off x="3110943" y="4440816"/>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　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grpSp>
        <p:nvGrpSpPr>
          <p:cNvPr id="3" name="グループ化 2"/>
          <p:cNvGrpSpPr/>
          <p:nvPr/>
        </p:nvGrpSpPr>
        <p:grpSpPr>
          <a:xfrm>
            <a:off x="508000" y="-46783"/>
            <a:ext cx="11176000" cy="1027721"/>
            <a:chOff x="508000" y="-46783"/>
            <a:chExt cx="11176000" cy="1027721"/>
          </a:xfrm>
        </p:grpSpPr>
        <p:sp>
          <p:nvSpPr>
            <p:cNvPr id="2" name="テキスト ボックス 1"/>
            <p:cNvSpPr txBox="1"/>
            <p:nvPr/>
          </p:nvSpPr>
          <p:spPr>
            <a:xfrm>
              <a:off x="508000" y="110924"/>
              <a:ext cx="11176000" cy="870014"/>
            </a:xfrm>
            <a:prstGeom prst="rect">
              <a:avLst/>
            </a:prstGeom>
            <a:noFill/>
            <a:ln w="38100">
              <a:solidFill>
                <a:srgbClr val="0070C0"/>
              </a:solidFill>
            </a:ln>
          </p:spPr>
          <p:txBody>
            <a:bodyPr wrap="square" tIns="252000" bIns="0"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大学１年生のＢさん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2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868541" y="-46783"/>
              <a:ext cx="14131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だいがく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04249"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00960"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せい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54185657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885" y="1188095"/>
            <a:ext cx="4620130" cy="2772078"/>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45373" y="4025312"/>
            <a:ext cx="1833399" cy="2832688"/>
          </a:xfrm>
          <a:prstGeom prst="rect">
            <a:avLst/>
          </a:prstGeom>
        </p:spPr>
      </p:pic>
      <p:grpSp>
        <p:nvGrpSpPr>
          <p:cNvPr id="3" name="グループ化 2"/>
          <p:cNvGrpSpPr/>
          <p:nvPr/>
        </p:nvGrpSpPr>
        <p:grpSpPr>
          <a:xfrm>
            <a:off x="8676371" y="3538853"/>
            <a:ext cx="2162709" cy="1236599"/>
            <a:chOff x="8676371" y="3538853"/>
            <a:chExt cx="2162709" cy="1236599"/>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979200" y="3862527"/>
              <a:ext cx="859880" cy="912925"/>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676371" y="3538853"/>
              <a:ext cx="843549" cy="819787"/>
            </a:xfrm>
            <a:prstGeom prst="rect">
              <a:avLst/>
            </a:prstGeom>
          </p:spPr>
        </p:pic>
      </p:grpSp>
      <p:grpSp>
        <p:nvGrpSpPr>
          <p:cNvPr id="4" name="グループ化 3"/>
          <p:cNvGrpSpPr/>
          <p:nvPr/>
        </p:nvGrpSpPr>
        <p:grpSpPr>
          <a:xfrm>
            <a:off x="508000" y="23150"/>
            <a:ext cx="11176000" cy="1110966"/>
            <a:chOff x="508000" y="23150"/>
            <a:chExt cx="11176000" cy="1110966"/>
          </a:xfrm>
        </p:grpSpPr>
        <p:sp>
          <p:nvSpPr>
            <p:cNvPr id="12" name="テキスト ボックス 11"/>
            <p:cNvSpPr txBox="1"/>
            <p:nvPr/>
          </p:nvSpPr>
          <p:spPr>
            <a:xfrm>
              <a:off x="508000" y="426230"/>
              <a:ext cx="1117600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他の人の「こころの危機」に気</a:t>
              </a:r>
              <a:r>
                <a:rPr lang="ja-JP" altLang="en-US" sz="4000" dirty="0" smtClean="0">
                  <a:latin typeface="UD デジタル 教科書体 NK-R" panose="02020400000000000000" pitchFamily="18" charset="-128"/>
                  <a:ea typeface="UD デジタル 教科書体 NK-R" panose="02020400000000000000" pitchFamily="18" charset="-128"/>
                </a:rPr>
                <a:t>づいたら</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1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762891" y="23150"/>
              <a:ext cx="100345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ほか</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766349" y="23150"/>
              <a:ext cx="100345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ひと</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1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44568" y="23150"/>
              <a:ext cx="135488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　き</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1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667930" y="23150"/>
              <a:ext cx="77001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grpSp>
        <p:nvGrpSpPr>
          <p:cNvPr id="5" name="グループ化 4"/>
          <p:cNvGrpSpPr/>
          <p:nvPr/>
        </p:nvGrpSpPr>
        <p:grpSpPr>
          <a:xfrm>
            <a:off x="1722718" y="4250832"/>
            <a:ext cx="6264835" cy="2126523"/>
            <a:chOff x="1722718" y="4250832"/>
            <a:chExt cx="6264835" cy="2126523"/>
          </a:xfrm>
        </p:grpSpPr>
        <p:grpSp>
          <p:nvGrpSpPr>
            <p:cNvPr id="20" name="グループ化 19"/>
            <p:cNvGrpSpPr/>
            <p:nvPr/>
          </p:nvGrpSpPr>
          <p:grpSpPr>
            <a:xfrm>
              <a:off x="1722718" y="4438363"/>
              <a:ext cx="6264835" cy="1938992"/>
              <a:chOff x="1722718" y="4797180"/>
              <a:chExt cx="6264835" cy="1938992"/>
            </a:xfrm>
          </p:grpSpPr>
          <p:sp>
            <p:nvSpPr>
              <p:cNvPr id="19" name="正方形/長方形 18"/>
              <p:cNvSpPr/>
              <p:nvPr/>
            </p:nvSpPr>
            <p:spPr>
              <a:xfrm>
                <a:off x="1722718" y="5406931"/>
                <a:ext cx="4644000" cy="216000"/>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22718" y="6322302"/>
                <a:ext cx="5688000" cy="216000"/>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1722718" y="4797180"/>
                <a:ext cx="6264835" cy="1938992"/>
              </a:xfrm>
              <a:prstGeom prst="rect">
                <a:avLst/>
              </a:prstGeom>
              <a:noFill/>
            </p:spPr>
            <p:txBody>
              <a:bodyPr wrap="square" rtlCol="0">
                <a:spAutoFit/>
              </a:bodyPr>
              <a:lstStyle/>
              <a:p>
                <a:pPr>
                  <a:lnSpc>
                    <a:spcPct val="150000"/>
                  </a:lnSpc>
                </a:pPr>
                <a:r>
                  <a:rPr lang="ja-JP" altLang="en-US" sz="40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あなたが専門機関に</a:t>
                </a:r>
                <a:r>
                  <a:rPr lang="en-US" altLang="ja-JP" sz="40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
                </a:r>
                <a:br>
                  <a:rPr lang="en-US" altLang="ja-JP" sz="40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br>
                <a:r>
                  <a:rPr lang="ja-JP" altLang="en-US" sz="40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つなげる役割を担うことも</a:t>
                </a:r>
                <a:endParaRPr lang="en-US" altLang="ja-JP" sz="4000" dirty="0">
                  <a:effectLst>
                    <a:glow rad="101600">
                      <a:schemeClr val="bg1"/>
                    </a:glow>
                  </a:effectLst>
                  <a:latin typeface="UD デジタル 教科書体 NK-R" panose="02020400000000000000" pitchFamily="18" charset="-128"/>
                  <a:ea typeface="UD デジタル 教科書体 NK-R" panose="02020400000000000000" pitchFamily="18" charset="-128"/>
                </a:endParaRPr>
              </a:p>
            </p:txBody>
          </p:sp>
        </p:grpSp>
        <p:sp>
          <p:nvSpPr>
            <p:cNvPr id="2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320998" y="4250832"/>
              <a:ext cx="171338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せんもん</a:t>
              </a:r>
              <a:endParaRPr lang="en-US" altLang="ja-JP" sz="2400" spc="-300" dirty="0" smtClean="0">
                <a:effectLst/>
                <a:latin typeface="UD デジタル 教科書体 NP-R" panose="02020400000000000000" pitchFamily="18" charset="-128"/>
                <a:ea typeface="UD デジタル 教科書体 NP-R" panose="02020400000000000000" pitchFamily="18" charset="-128"/>
              </a:endParaRPr>
            </a:p>
          </p:txBody>
        </p:sp>
        <p:sp>
          <p:nvSpPr>
            <p:cNvPr id="2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4386470" y="4250832"/>
              <a:ext cx="171338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きかん</a:t>
              </a:r>
              <a:endParaRPr lang="en-US" altLang="ja-JP" sz="2400" spc="-300" dirty="0" smtClean="0">
                <a:effectLst/>
                <a:latin typeface="UD デジタル 教科書体 NP-R" panose="02020400000000000000" pitchFamily="18" charset="-128"/>
                <a:ea typeface="UD デジタル 教科書体 NP-R" panose="02020400000000000000" pitchFamily="18" charset="-128"/>
              </a:endParaRPr>
            </a:p>
          </p:txBody>
        </p:sp>
        <p:sp>
          <p:nvSpPr>
            <p:cNvPr id="2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320998" y="5185907"/>
              <a:ext cx="171338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やくわり</a:t>
              </a:r>
              <a:endParaRPr lang="en-US" altLang="ja-JP" sz="2400" spc="-300" dirty="0" smtClean="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4861977" y="5185907"/>
              <a:ext cx="102056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にな</a:t>
              </a:r>
              <a:endParaRPr lang="en-US" altLang="ja-JP" sz="2400" spc="-150" dirty="0" smtClean="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72022168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 y="-45720"/>
            <a:ext cx="12252960" cy="6918960"/>
          </a:xfrm>
          <a:prstGeom prst="rect">
            <a:avLst/>
          </a:prstGeom>
        </p:spPr>
      </p:pic>
      <p:grpSp>
        <p:nvGrpSpPr>
          <p:cNvPr id="42" name="グループ化 41"/>
          <p:cNvGrpSpPr/>
          <p:nvPr/>
        </p:nvGrpSpPr>
        <p:grpSpPr>
          <a:xfrm>
            <a:off x="120462" y="4938260"/>
            <a:ext cx="11883766" cy="2008858"/>
            <a:chOff x="120462" y="4938260"/>
            <a:chExt cx="11883766" cy="2008858"/>
          </a:xfrm>
        </p:grpSpPr>
        <p:pic>
          <p:nvPicPr>
            <p:cNvPr id="41" name="図 4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0462" y="5230754"/>
              <a:ext cx="1645077" cy="1650106"/>
            </a:xfrm>
            <a:prstGeom prst="rect">
              <a:avLst/>
            </a:prstGeom>
          </p:spPr>
        </p:pic>
        <p:grpSp>
          <p:nvGrpSpPr>
            <p:cNvPr id="31" name="グループ化 30"/>
            <p:cNvGrpSpPr/>
            <p:nvPr/>
          </p:nvGrpSpPr>
          <p:grpSpPr>
            <a:xfrm>
              <a:off x="1727703" y="4938260"/>
              <a:ext cx="10276525" cy="2008858"/>
              <a:chOff x="1925378" y="5048999"/>
              <a:chExt cx="10276525" cy="2008858"/>
            </a:xfrm>
          </p:grpSpPr>
          <p:grpSp>
            <p:nvGrpSpPr>
              <p:cNvPr id="32" name="グループ化 31"/>
              <p:cNvGrpSpPr/>
              <p:nvPr/>
            </p:nvGrpSpPr>
            <p:grpSpPr>
              <a:xfrm>
                <a:off x="4511199" y="5048999"/>
                <a:ext cx="3324860" cy="1931170"/>
                <a:chOff x="3758693" y="2307772"/>
                <a:chExt cx="4601061" cy="2672424"/>
              </a:xfrm>
            </p:grpSpPr>
            <p:pic>
              <p:nvPicPr>
                <p:cNvPr id="39" name="図 3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58693" y="2307772"/>
                  <a:ext cx="2307772" cy="2672424"/>
                </a:xfrm>
                <a:custGeom>
                  <a:avLst/>
                  <a:gdLst>
                    <a:gd name="connsiteX0" fmla="*/ 2171332 w 2307772"/>
                    <a:gd name="connsiteY0" fmla="*/ 538743 h 2982685"/>
                    <a:gd name="connsiteX1" fmla="*/ 2217094 w 2307772"/>
                    <a:gd name="connsiteY1" fmla="*/ 622677 h 2982685"/>
                    <a:gd name="connsiteX2" fmla="*/ 2307772 w 2307772"/>
                    <a:gd name="connsiteY2" fmla="*/ 1019520 h 2982685"/>
                    <a:gd name="connsiteX3" fmla="*/ 2171332 w 2307772"/>
                    <a:gd name="connsiteY3" fmla="*/ 1019520 h 2982685"/>
                    <a:gd name="connsiteX4" fmla="*/ 136440 w 2307772"/>
                    <a:gd name="connsiteY4" fmla="*/ 538743 h 2982685"/>
                    <a:gd name="connsiteX5" fmla="*/ 136440 w 2307772"/>
                    <a:gd name="connsiteY5" fmla="*/ 1019520 h 2982685"/>
                    <a:gd name="connsiteX6" fmla="*/ 0 w 2307772"/>
                    <a:gd name="connsiteY6" fmla="*/ 1019520 h 2982685"/>
                    <a:gd name="connsiteX7" fmla="*/ 90678 w 2307772"/>
                    <a:gd name="connsiteY7" fmla="*/ 622677 h 2982685"/>
                    <a:gd name="connsiteX8" fmla="*/ 1153886 w 2307772"/>
                    <a:gd name="connsiteY8" fmla="*/ 509760 h 2982685"/>
                    <a:gd name="connsiteX9" fmla="*/ 1798012 w 2307772"/>
                    <a:gd name="connsiteY9" fmla="*/ 1019520 h 2982685"/>
                    <a:gd name="connsiteX10" fmla="*/ 2171332 w 2307772"/>
                    <a:gd name="connsiteY10" fmla="*/ 1019520 h 2982685"/>
                    <a:gd name="connsiteX11" fmla="*/ 2171332 w 2307772"/>
                    <a:gd name="connsiteY11" fmla="*/ 2982685 h 2982685"/>
                    <a:gd name="connsiteX12" fmla="*/ 136440 w 2307772"/>
                    <a:gd name="connsiteY12" fmla="*/ 2982685 h 2982685"/>
                    <a:gd name="connsiteX13" fmla="*/ 136440 w 2307772"/>
                    <a:gd name="connsiteY13" fmla="*/ 1019520 h 2982685"/>
                    <a:gd name="connsiteX14" fmla="*/ 509760 w 2307772"/>
                    <a:gd name="connsiteY14" fmla="*/ 1019520 h 2982685"/>
                    <a:gd name="connsiteX15" fmla="*/ 1153886 w 2307772"/>
                    <a:gd name="connsiteY15" fmla="*/ 509760 h 2982685"/>
                    <a:gd name="connsiteX16" fmla="*/ 1938178 w 2307772"/>
                    <a:gd name="connsiteY16" fmla="*/ 275553 h 2982685"/>
                    <a:gd name="connsiteX17" fmla="*/ 2171332 w 2307772"/>
                    <a:gd name="connsiteY17" fmla="*/ 275553 h 2982685"/>
                    <a:gd name="connsiteX18" fmla="*/ 2171332 w 2307772"/>
                    <a:gd name="connsiteY18" fmla="*/ 538743 h 2982685"/>
                    <a:gd name="connsiteX19" fmla="*/ 2168504 w 2307772"/>
                    <a:gd name="connsiteY19" fmla="*/ 533557 h 2982685"/>
                    <a:gd name="connsiteX20" fmla="*/ 1969807 w 2307772"/>
                    <a:gd name="connsiteY20" fmla="*/ 298611 h 2982685"/>
                    <a:gd name="connsiteX21" fmla="*/ 136440 w 2307772"/>
                    <a:gd name="connsiteY21" fmla="*/ 275553 h 2982685"/>
                    <a:gd name="connsiteX22" fmla="*/ 369595 w 2307772"/>
                    <a:gd name="connsiteY22" fmla="*/ 275553 h 2982685"/>
                    <a:gd name="connsiteX23" fmla="*/ 337966 w 2307772"/>
                    <a:gd name="connsiteY23" fmla="*/ 298611 h 2982685"/>
                    <a:gd name="connsiteX24" fmla="*/ 139268 w 2307772"/>
                    <a:gd name="connsiteY24" fmla="*/ 533557 h 2982685"/>
                    <a:gd name="connsiteX25" fmla="*/ 136440 w 2307772"/>
                    <a:gd name="connsiteY25" fmla="*/ 538743 h 2982685"/>
                    <a:gd name="connsiteX26" fmla="*/ 1153886 w 2307772"/>
                    <a:gd name="connsiteY26" fmla="*/ 0 h 2982685"/>
                    <a:gd name="connsiteX27" fmla="*/ 1799035 w 2307772"/>
                    <a:gd name="connsiteY27" fmla="*/ 174118 h 2982685"/>
                    <a:gd name="connsiteX28" fmla="*/ 1938178 w 2307772"/>
                    <a:gd name="connsiteY28" fmla="*/ 275553 h 2982685"/>
                    <a:gd name="connsiteX29" fmla="*/ 369595 w 2307772"/>
                    <a:gd name="connsiteY29" fmla="*/ 275553 h 2982685"/>
                    <a:gd name="connsiteX30" fmla="*/ 508737 w 2307772"/>
                    <a:gd name="connsiteY30" fmla="*/ 174118 h 2982685"/>
                    <a:gd name="connsiteX31" fmla="*/ 1153886 w 2307772"/>
                    <a:gd name="connsiteY31" fmla="*/ 0 h 298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07772" h="2982685">
                      <a:moveTo>
                        <a:pt x="2171332" y="538743"/>
                      </a:moveTo>
                      <a:lnTo>
                        <a:pt x="2217094" y="622677"/>
                      </a:lnTo>
                      <a:cubicBezTo>
                        <a:pt x="2275484" y="744651"/>
                        <a:pt x="2307772" y="878754"/>
                        <a:pt x="2307772" y="1019520"/>
                      </a:cubicBezTo>
                      <a:lnTo>
                        <a:pt x="2171332" y="1019520"/>
                      </a:lnTo>
                      <a:close/>
                      <a:moveTo>
                        <a:pt x="136440" y="538743"/>
                      </a:moveTo>
                      <a:lnTo>
                        <a:pt x="136440" y="1019520"/>
                      </a:lnTo>
                      <a:lnTo>
                        <a:pt x="0" y="1019520"/>
                      </a:lnTo>
                      <a:cubicBezTo>
                        <a:pt x="0" y="878754"/>
                        <a:pt x="32288" y="744651"/>
                        <a:pt x="90678" y="622677"/>
                      </a:cubicBezTo>
                      <a:close/>
                      <a:moveTo>
                        <a:pt x="1153886" y="509760"/>
                      </a:moveTo>
                      <a:cubicBezTo>
                        <a:pt x="1509627" y="509760"/>
                        <a:pt x="1798012" y="737987"/>
                        <a:pt x="1798012" y="1019520"/>
                      </a:cubicBezTo>
                      <a:lnTo>
                        <a:pt x="2171332" y="1019520"/>
                      </a:lnTo>
                      <a:lnTo>
                        <a:pt x="2171332" y="2982685"/>
                      </a:lnTo>
                      <a:lnTo>
                        <a:pt x="136440" y="2982685"/>
                      </a:lnTo>
                      <a:lnTo>
                        <a:pt x="136440" y="1019520"/>
                      </a:lnTo>
                      <a:lnTo>
                        <a:pt x="509760" y="1019520"/>
                      </a:lnTo>
                      <a:cubicBezTo>
                        <a:pt x="509760" y="737987"/>
                        <a:pt x="798145" y="509760"/>
                        <a:pt x="1153886" y="509760"/>
                      </a:cubicBezTo>
                      <a:close/>
                      <a:moveTo>
                        <a:pt x="1938178" y="275553"/>
                      </a:moveTo>
                      <a:lnTo>
                        <a:pt x="2171332" y="275553"/>
                      </a:lnTo>
                      <a:lnTo>
                        <a:pt x="2171332" y="538743"/>
                      </a:lnTo>
                      <a:lnTo>
                        <a:pt x="2168504" y="533557"/>
                      </a:lnTo>
                      <a:cubicBezTo>
                        <a:pt x="2115214" y="446881"/>
                        <a:pt x="2048111" y="367797"/>
                        <a:pt x="1969807" y="298611"/>
                      </a:cubicBezTo>
                      <a:close/>
                      <a:moveTo>
                        <a:pt x="136440" y="275553"/>
                      </a:moveTo>
                      <a:lnTo>
                        <a:pt x="369595" y="275553"/>
                      </a:lnTo>
                      <a:lnTo>
                        <a:pt x="337966" y="298611"/>
                      </a:lnTo>
                      <a:cubicBezTo>
                        <a:pt x="259661" y="367797"/>
                        <a:pt x="192558" y="446881"/>
                        <a:pt x="139268" y="533557"/>
                      </a:cubicBezTo>
                      <a:lnTo>
                        <a:pt x="136440" y="538743"/>
                      </a:lnTo>
                      <a:close/>
                      <a:moveTo>
                        <a:pt x="1153886" y="0"/>
                      </a:moveTo>
                      <a:cubicBezTo>
                        <a:pt x="1392864" y="0"/>
                        <a:pt x="1614873" y="64189"/>
                        <a:pt x="1799035" y="174118"/>
                      </a:cubicBezTo>
                      <a:lnTo>
                        <a:pt x="1938178" y="275553"/>
                      </a:lnTo>
                      <a:lnTo>
                        <a:pt x="369595" y="275553"/>
                      </a:lnTo>
                      <a:lnTo>
                        <a:pt x="508737" y="174118"/>
                      </a:lnTo>
                      <a:cubicBezTo>
                        <a:pt x="692899" y="64189"/>
                        <a:pt x="914908" y="0"/>
                        <a:pt x="1153886" y="0"/>
                      </a:cubicBezTo>
                      <a:close/>
                    </a:path>
                  </a:pathLst>
                </a:custGeom>
              </p:spPr>
            </p:pic>
            <p:pic>
              <p:nvPicPr>
                <p:cNvPr id="40" name="図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18890" y="2583326"/>
                  <a:ext cx="2740864" cy="2396870"/>
                </a:xfrm>
                <a:prstGeom prst="rect">
                  <a:avLst/>
                </a:prstGeom>
              </p:spPr>
            </p:pic>
          </p:grpSp>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31336" y="5405160"/>
                <a:ext cx="1591484" cy="1576033"/>
              </a:xfrm>
              <a:prstGeom prst="rect">
                <a:avLst/>
              </a:prstGeom>
            </p:spPr>
          </p:pic>
          <p:pic>
            <p:nvPicPr>
              <p:cNvPr id="34" name="図 3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31796" y="5341493"/>
                <a:ext cx="1796835" cy="1639612"/>
              </a:xfrm>
              <a:prstGeom prst="rect">
                <a:avLst/>
              </a:prstGeom>
            </p:spPr>
          </p:pic>
          <p:pic>
            <p:nvPicPr>
              <p:cNvPr id="35" name="図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111" y="5397757"/>
                <a:ext cx="1342946" cy="1660100"/>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79855" y="5480016"/>
                <a:ext cx="1522048" cy="1501449"/>
              </a:xfrm>
              <a:prstGeom prst="rect">
                <a:avLst/>
              </a:prstGeom>
            </p:spPr>
          </p:pic>
          <p:pic>
            <p:nvPicPr>
              <p:cNvPr id="37" name="図 3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925378" y="5391825"/>
                <a:ext cx="1397170" cy="1599774"/>
              </a:xfrm>
              <a:prstGeom prst="rect">
                <a:avLst/>
              </a:prstGeom>
            </p:spPr>
          </p:pic>
        </p:grpSp>
      </p:grpSp>
      <p:grpSp>
        <p:nvGrpSpPr>
          <p:cNvPr id="2" name="グループ化 1"/>
          <p:cNvGrpSpPr/>
          <p:nvPr/>
        </p:nvGrpSpPr>
        <p:grpSpPr>
          <a:xfrm>
            <a:off x="508000" y="282704"/>
            <a:ext cx="11176000" cy="1102463"/>
            <a:chOff x="508000" y="282704"/>
            <a:chExt cx="11176000" cy="1102463"/>
          </a:xfrm>
        </p:grpSpPr>
        <p:sp>
          <p:nvSpPr>
            <p:cNvPr id="5" name="テキスト ボックス 4"/>
            <p:cNvSpPr txBox="1"/>
            <p:nvPr/>
          </p:nvSpPr>
          <p:spPr>
            <a:xfrm>
              <a:off x="508000" y="677281"/>
              <a:ext cx="1117600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～卒業後に向けて～</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2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4114408" y="282704"/>
              <a:ext cx="197445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effectLst/>
                  <a:latin typeface="UD デジタル 教科書体 NP-R" panose="02020400000000000000" pitchFamily="18" charset="-128"/>
                  <a:ea typeface="UD デジタル 教科書体 NP-R" panose="02020400000000000000" pitchFamily="18" charset="-128"/>
                </a:rPr>
                <a:t>そつぎょう ご</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2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334355" y="282704"/>
              <a:ext cx="63360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む</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3" name="グループ化 2"/>
          <p:cNvGrpSpPr/>
          <p:nvPr/>
        </p:nvGrpSpPr>
        <p:grpSpPr>
          <a:xfrm>
            <a:off x="500575" y="1408025"/>
            <a:ext cx="11160370" cy="1297585"/>
            <a:chOff x="500575" y="1408025"/>
            <a:chExt cx="11160370" cy="1297585"/>
          </a:xfrm>
        </p:grpSpPr>
        <p:grpSp>
          <p:nvGrpSpPr>
            <p:cNvPr id="29" name="グループ化 28"/>
            <p:cNvGrpSpPr/>
            <p:nvPr/>
          </p:nvGrpSpPr>
          <p:grpSpPr>
            <a:xfrm>
              <a:off x="500575" y="1716300"/>
              <a:ext cx="11160370" cy="989310"/>
              <a:chOff x="500575" y="1716300"/>
              <a:chExt cx="11160370" cy="989310"/>
            </a:xfrm>
          </p:grpSpPr>
          <p:sp>
            <p:nvSpPr>
              <p:cNvPr id="27" name="正方形/長方形 26"/>
              <p:cNvSpPr/>
              <p:nvPr/>
            </p:nvSpPr>
            <p:spPr>
              <a:xfrm>
                <a:off x="4884517" y="2328654"/>
                <a:ext cx="5833641" cy="300942"/>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0575" y="1716300"/>
                <a:ext cx="11160370" cy="989310"/>
              </a:xfrm>
              <a:prstGeom prst="rect">
                <a:avLst/>
              </a:prstGeom>
              <a:noFill/>
            </p:spPr>
            <p:txBody>
              <a:bodyPr wrap="square" rtlCol="0">
                <a:spAutoFit/>
              </a:bodyPr>
              <a:lstStyle/>
              <a:p>
                <a:pPr algn="ctr">
                  <a:lnSpc>
                    <a:spcPct val="130000"/>
                  </a:lnSpc>
                </a:pPr>
                <a:r>
                  <a:rPr lang="ja-JP" altLang="en-US" sz="4800" dirty="0">
                    <a:effectLst>
                      <a:glow rad="101600">
                        <a:schemeClr val="bg1"/>
                      </a:glow>
                    </a:effectLst>
                    <a:latin typeface="UD デジタル 教科書体 NK-B" panose="02020700000000000000" pitchFamily="18" charset="-128"/>
                    <a:ea typeface="UD デジタル 教科書体 NK-B" panose="02020700000000000000" pitchFamily="18" charset="-128"/>
                  </a:rPr>
                  <a:t>つらいときは「つらい」と言っていい</a:t>
                </a:r>
                <a:endParaRPr lang="en-US" altLang="ja-JP" sz="4800" dirty="0">
                  <a:effectLst>
                    <a:glow rad="101600">
                      <a:schemeClr val="bg1"/>
                    </a:glow>
                  </a:effectLst>
                  <a:latin typeface="UD デジタル 教科書体 NK-B" panose="02020700000000000000" pitchFamily="18" charset="-128"/>
                  <a:ea typeface="UD デジタル 教科書体 NK-B" panose="02020700000000000000" pitchFamily="18" charset="-128"/>
                </a:endParaRPr>
              </a:p>
            </p:txBody>
          </p:sp>
        </p:grpSp>
        <p:sp>
          <p:nvSpPr>
            <p:cNvPr id="2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526670" y="1408025"/>
              <a:ext cx="100387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い</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grpSp>
        <p:nvGrpSpPr>
          <p:cNvPr id="4" name="グループ化 3"/>
          <p:cNvGrpSpPr/>
          <p:nvPr/>
        </p:nvGrpSpPr>
        <p:grpSpPr>
          <a:xfrm>
            <a:off x="165904" y="2639221"/>
            <a:ext cx="11860192" cy="2236356"/>
            <a:chOff x="165904" y="2639221"/>
            <a:chExt cx="11860192" cy="2236356"/>
          </a:xfrm>
        </p:grpSpPr>
        <p:grpSp>
          <p:nvGrpSpPr>
            <p:cNvPr id="28" name="グループ化 27"/>
            <p:cNvGrpSpPr/>
            <p:nvPr/>
          </p:nvGrpSpPr>
          <p:grpSpPr>
            <a:xfrm>
              <a:off x="165904" y="2926004"/>
              <a:ext cx="11860192" cy="1949573"/>
              <a:chOff x="165904" y="2926004"/>
              <a:chExt cx="11860192" cy="1949573"/>
            </a:xfrm>
          </p:grpSpPr>
          <p:sp>
            <p:nvSpPr>
              <p:cNvPr id="26" name="正方形/長方形 25"/>
              <p:cNvSpPr/>
              <p:nvPr/>
            </p:nvSpPr>
            <p:spPr>
              <a:xfrm>
                <a:off x="987658" y="4505383"/>
                <a:ext cx="10277644" cy="300942"/>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5904" y="2926004"/>
                <a:ext cx="11860192" cy="1949573"/>
              </a:xfrm>
              <a:prstGeom prst="rect">
                <a:avLst/>
              </a:prstGeom>
              <a:noFill/>
            </p:spPr>
            <p:txBody>
              <a:bodyPr wrap="square" rtlCol="0">
                <a:spAutoFit/>
              </a:bodyPr>
              <a:lstStyle/>
              <a:p>
                <a:pPr algn="ctr">
                  <a:lnSpc>
                    <a:spcPct val="130000"/>
                  </a:lnSpc>
                </a:pPr>
                <a:r>
                  <a:rPr lang="ja-JP" altLang="en-US" sz="4800" dirty="0">
                    <a:effectLst>
                      <a:glow rad="101600">
                        <a:schemeClr val="bg1"/>
                      </a:glow>
                    </a:effectLst>
                    <a:latin typeface="UD デジタル 教科書体 NK-B" panose="02020700000000000000" pitchFamily="18" charset="-128"/>
                    <a:ea typeface="UD デジタル 教科書体 NK-B" panose="02020700000000000000" pitchFamily="18" charset="-128"/>
                  </a:rPr>
                  <a:t>自分を守るための当然の行動として</a:t>
                </a:r>
                <a:endParaRPr lang="en-US" altLang="ja-JP" sz="4800" dirty="0">
                  <a:effectLst>
                    <a:glow rad="101600">
                      <a:schemeClr val="bg1"/>
                    </a:glow>
                  </a:effectLst>
                  <a:latin typeface="UD デジタル 教科書体 NK-B" panose="02020700000000000000" pitchFamily="18" charset="-128"/>
                  <a:ea typeface="UD デジタル 教科書体 NK-B" panose="02020700000000000000" pitchFamily="18" charset="-128"/>
                </a:endParaRPr>
              </a:p>
              <a:p>
                <a:pPr algn="ctr">
                  <a:lnSpc>
                    <a:spcPct val="130000"/>
                  </a:lnSpc>
                </a:pPr>
                <a:r>
                  <a:rPr lang="ja-JP" altLang="en-US" sz="4800" dirty="0">
                    <a:effectLst>
                      <a:glow rad="101600">
                        <a:schemeClr val="bg1"/>
                      </a:glow>
                    </a:effectLst>
                    <a:latin typeface="UD デジタル 教科書体 NK-B" panose="02020700000000000000" pitchFamily="18" charset="-128"/>
                    <a:ea typeface="UD デジタル 教科書体 NK-B" panose="02020700000000000000" pitchFamily="18" charset="-128"/>
                  </a:rPr>
                  <a:t>「助けて」「困っている」と言ってください</a:t>
                </a:r>
                <a:endParaRPr lang="en-US" altLang="ja-JP" sz="4800" dirty="0">
                  <a:effectLst>
                    <a:glow rad="101600">
                      <a:schemeClr val="bg1"/>
                    </a:glow>
                  </a:effectLst>
                  <a:latin typeface="UD デジタル 教科書体 NK-B" panose="02020700000000000000" pitchFamily="18" charset="-128"/>
                  <a:ea typeface="UD デジタル 教科書体 NK-B" panose="02020700000000000000" pitchFamily="18" charset="-128"/>
                </a:endParaRPr>
              </a:p>
            </p:txBody>
          </p:sp>
        </p:grpSp>
        <p:sp>
          <p:nvSpPr>
            <p:cNvPr id="2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504338" y="2639221"/>
              <a:ext cx="12655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じぶん</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938268" y="2639221"/>
              <a:ext cx="117614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まも</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3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984772" y="2639221"/>
              <a:ext cx="15652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とうぜん</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4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788396" y="2639221"/>
              <a:ext cx="15652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こうどう</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4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91739" y="3628531"/>
              <a:ext cx="14487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たす</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4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435739" y="3628531"/>
              <a:ext cx="14487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こま</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045348" y="3628531"/>
              <a:ext cx="14487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い</a:t>
              </a:r>
              <a:endParaRPr lang="en-US" altLang="ja-JP" sz="2400" dirty="0" smtClean="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91837797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矢印 15"/>
          <p:cNvSpPr/>
          <p:nvPr/>
        </p:nvSpPr>
        <p:spPr>
          <a:xfrm>
            <a:off x="5017396" y="2639688"/>
            <a:ext cx="992547" cy="2389689"/>
          </a:xfrm>
          <a:prstGeom prst="rightArrow">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1067197" y="1665441"/>
            <a:ext cx="2537323" cy="2923758"/>
            <a:chOff x="905751" y="1838613"/>
            <a:chExt cx="2726313" cy="3141532"/>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65817" y="2507614"/>
              <a:ext cx="2066247" cy="2472531"/>
            </a:xfrm>
            <a:prstGeom prst="rect">
              <a:avLst/>
            </a:prstGeom>
          </p:spPr>
        </p:pic>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5751" y="2693750"/>
              <a:ext cx="781893" cy="1384041"/>
            </a:xfrm>
            <a:prstGeom prst="rect">
              <a:avLst/>
            </a:prstGeom>
          </p:spPr>
        </p:pic>
        <p:cxnSp>
          <p:nvCxnSpPr>
            <p:cNvPr id="20" name="直線コネクタ 19"/>
            <p:cNvCxnSpPr/>
            <p:nvPr/>
          </p:nvCxnSpPr>
          <p:spPr>
            <a:xfrm>
              <a:off x="3114675" y="18386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028950" y="188052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924175" y="1849378"/>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223260" y="18627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337560" y="192748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432810" y="1900114"/>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1316055" y="5590199"/>
            <a:ext cx="2653916" cy="300960"/>
            <a:chOff x="1248651" y="4784203"/>
            <a:chExt cx="2653916" cy="300960"/>
          </a:xfrm>
        </p:grpSpPr>
        <p:sp>
          <p:nvSpPr>
            <p:cNvPr id="37" name="角丸四角形 36"/>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77053" y="4254701"/>
            <a:ext cx="3931920" cy="1048242"/>
            <a:chOff x="871634" y="4440816"/>
            <a:chExt cx="3931920" cy="1048242"/>
          </a:xfrm>
        </p:grpSpPr>
        <p:sp>
          <p:nvSpPr>
            <p:cNvPr id="41" name="テキスト ボックス 40"/>
            <p:cNvSpPr txBox="1"/>
            <p:nvPr/>
          </p:nvSpPr>
          <p:spPr>
            <a:xfrm>
              <a:off x="871634" y="4569318"/>
              <a:ext cx="3931920" cy="919740"/>
            </a:xfrm>
            <a:prstGeom prst="rect">
              <a:avLst/>
            </a:prstGeom>
            <a:solidFill>
              <a:srgbClr val="002060"/>
            </a:solidFill>
            <a:ln w="28575">
              <a:noFill/>
            </a:ln>
          </p:spPr>
          <p:txBody>
            <a:bodyPr wrap="square" tIns="324000" bIns="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dirty="0"/>
                <a:t>こころの危機</a:t>
              </a:r>
            </a:p>
          </p:txBody>
        </p:sp>
        <p:sp>
          <p:nvSpPr>
            <p:cNvPr id="42" name="タイトル 1">
              <a:extLst>
                <a:ext uri="{FF2B5EF4-FFF2-40B4-BE49-F238E27FC236}">
                  <a16:creationId xmlns="" xmlns:a16="http://schemas.microsoft.com/office/drawing/2014/main" id="{9B6DAEEB-483B-4B47-9ECC-AB22CB36E0C8}"/>
                </a:ext>
              </a:extLst>
            </p:cNvPr>
            <p:cNvSpPr txBox="1">
              <a:spLocks/>
            </p:cNvSpPr>
            <p:nvPr/>
          </p:nvSpPr>
          <p:spPr>
            <a:xfrm>
              <a:off x="3110943" y="4440816"/>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　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grpSp>
        <p:nvGrpSpPr>
          <p:cNvPr id="43" name="グループ化 42"/>
          <p:cNvGrpSpPr/>
          <p:nvPr/>
        </p:nvGrpSpPr>
        <p:grpSpPr>
          <a:xfrm>
            <a:off x="508000" y="-46783"/>
            <a:ext cx="11176000" cy="1027721"/>
            <a:chOff x="508000" y="-46783"/>
            <a:chExt cx="11176000" cy="1027721"/>
          </a:xfrm>
        </p:grpSpPr>
        <p:sp>
          <p:nvSpPr>
            <p:cNvPr id="44" name="テキスト ボックス 43"/>
            <p:cNvSpPr txBox="1"/>
            <p:nvPr/>
          </p:nvSpPr>
          <p:spPr>
            <a:xfrm>
              <a:off x="508000" y="110924"/>
              <a:ext cx="11176000" cy="870014"/>
            </a:xfrm>
            <a:prstGeom prst="rect">
              <a:avLst/>
            </a:prstGeom>
            <a:noFill/>
            <a:ln w="38100">
              <a:solidFill>
                <a:srgbClr val="0070C0"/>
              </a:solidFill>
            </a:ln>
          </p:spPr>
          <p:txBody>
            <a:bodyPr wrap="square" tIns="252000" bIns="0"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大学１年生のＢさん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868541" y="-46783"/>
              <a:ext cx="14131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latin typeface="UD デジタル 教科書体 NP-R" panose="02020400000000000000" pitchFamily="18" charset="-128"/>
                  <a:ea typeface="UD デジタル 教科書体 NP-R" panose="02020400000000000000" pitchFamily="18" charset="-128"/>
                </a:rPr>
                <a:t>だいがく</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04249"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latin typeface="UD デジタル 教科書体 NP-R" panose="02020400000000000000" pitchFamily="18" charset="-128"/>
                  <a:ea typeface="UD デジタル 教科書体 NP-R" panose="02020400000000000000" pitchFamily="18" charset="-128"/>
                </a:rPr>
                <a:t>ねん</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00960"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latin typeface="UD デジタル 教科書体 NP-R" panose="02020400000000000000" pitchFamily="18" charset="-128"/>
                  <a:ea typeface="UD デジタル 教科書体 NP-R" panose="02020400000000000000" pitchFamily="18" charset="-128"/>
                </a:rPr>
                <a:t>せい</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3" name="グループ化 2"/>
          <p:cNvGrpSpPr/>
          <p:nvPr/>
        </p:nvGrpSpPr>
        <p:grpSpPr>
          <a:xfrm>
            <a:off x="6132925" y="1321305"/>
            <a:ext cx="5191816" cy="1369481"/>
            <a:chOff x="6132925" y="1321305"/>
            <a:chExt cx="5191816" cy="1369481"/>
          </a:xfrm>
        </p:grpSpPr>
        <p:grpSp>
          <p:nvGrpSpPr>
            <p:cNvPr id="5" name="グループ化 4"/>
            <p:cNvGrpSpPr/>
            <p:nvPr/>
          </p:nvGrpSpPr>
          <p:grpSpPr>
            <a:xfrm>
              <a:off x="6132925" y="1433520"/>
              <a:ext cx="5191816" cy="1257266"/>
              <a:chOff x="6568440" y="1124748"/>
              <a:chExt cx="5191816" cy="1257266"/>
            </a:xfrm>
          </p:grpSpPr>
          <p:sp>
            <p:nvSpPr>
              <p:cNvPr id="38" name="テキスト ボックス 37"/>
              <p:cNvSpPr txBox="1"/>
              <p:nvPr/>
            </p:nvSpPr>
            <p:spPr>
              <a:xfrm>
                <a:off x="7727099" y="1277040"/>
                <a:ext cx="4033157" cy="839845"/>
              </a:xfrm>
              <a:prstGeom prst="rect">
                <a:avLst/>
              </a:prstGeom>
              <a:noFill/>
            </p:spPr>
            <p:txBody>
              <a:bodyPr wrap="square" rtlCol="0">
                <a:spAutoFit/>
              </a:bodyPr>
              <a:lstStyle/>
              <a:p>
                <a:pPr>
                  <a:lnSpc>
                    <a:spcPct val="130000"/>
                  </a:lnSpc>
                </a:pPr>
                <a:r>
                  <a:rPr lang="ja-JP" altLang="en-US" sz="4000" dirty="0" smtClean="0">
                    <a:latin typeface="UD デジタル 教科書体 NK-R" panose="02020400000000000000" pitchFamily="18" charset="-128"/>
                    <a:ea typeface="UD デジタル 教科書体 NK-R" panose="02020400000000000000" pitchFamily="18" charset="-128"/>
                  </a:rPr>
                  <a:t>一人で頑張る</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2" name="乗算記号 1"/>
              <p:cNvSpPr/>
              <p:nvPr/>
            </p:nvSpPr>
            <p:spPr>
              <a:xfrm>
                <a:off x="6568440" y="1124748"/>
                <a:ext cx="1257266" cy="1257266"/>
              </a:xfrm>
              <a:prstGeom prst="mathMultiply">
                <a:avLst>
                  <a:gd name="adj1" fmla="val 12156"/>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075292" y="1321305"/>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ひとり</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4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498263" y="1321305"/>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がん</a:t>
              </a:r>
              <a:r>
                <a:rPr lang="ja-JP" altLang="en-US" sz="2000" dirty="0" smtClean="0">
                  <a:effectLst/>
                  <a:latin typeface="UD デジタル 教科書体 NP-R" panose="02020400000000000000" pitchFamily="18" charset="-128"/>
                  <a:ea typeface="UD デジタル 教科書体 NP-R" panose="02020400000000000000" pitchFamily="18" charset="-128"/>
                </a:rPr>
                <a:t> </a:t>
              </a:r>
              <a:r>
                <a:rPr lang="ja-JP" altLang="en-US" sz="2400" dirty="0" smtClean="0">
                  <a:effectLst/>
                  <a:latin typeface="UD デジタル 教科書体 NP-R" panose="02020400000000000000" pitchFamily="18" charset="-128"/>
                  <a:ea typeface="UD デジタル 教科書体 NP-R" panose="02020400000000000000" pitchFamily="18" charset="-128"/>
                </a:rPr>
                <a:t>ば</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6452716" y="2738879"/>
            <a:ext cx="5231284" cy="1172921"/>
            <a:chOff x="6452716" y="2738879"/>
            <a:chExt cx="5231284" cy="1172921"/>
          </a:xfrm>
        </p:grpSpPr>
        <p:grpSp>
          <p:nvGrpSpPr>
            <p:cNvPr id="32" name="グループ化 31"/>
            <p:cNvGrpSpPr/>
            <p:nvPr/>
          </p:nvGrpSpPr>
          <p:grpSpPr>
            <a:xfrm>
              <a:off x="6452716" y="3019248"/>
              <a:ext cx="5231284" cy="892552"/>
              <a:chOff x="7025391" y="2692923"/>
              <a:chExt cx="5231284" cy="892552"/>
            </a:xfrm>
          </p:grpSpPr>
          <p:sp>
            <p:nvSpPr>
              <p:cNvPr id="4" name="テキスト ボックス 3"/>
              <p:cNvSpPr txBox="1"/>
              <p:nvPr/>
            </p:nvSpPr>
            <p:spPr>
              <a:xfrm>
                <a:off x="7864259" y="2692923"/>
                <a:ext cx="4392416" cy="892552"/>
              </a:xfrm>
              <a:prstGeom prst="rect">
                <a:avLst/>
              </a:prstGeom>
              <a:noFill/>
            </p:spPr>
            <p:txBody>
              <a:bodyPr wrap="square" rtlCol="0">
                <a:spAutoFit/>
              </a:bodyPr>
              <a:lstStyle/>
              <a:p>
                <a:pPr>
                  <a:lnSpc>
                    <a:spcPct val="130000"/>
                  </a:lnSpc>
                </a:pPr>
                <a:r>
                  <a:rPr lang="ja-JP" altLang="en-US" sz="4000" dirty="0" smtClean="0">
                    <a:latin typeface="UD デジタル 教科書体 NK-R" panose="02020400000000000000" pitchFamily="18" charset="-128"/>
                    <a:ea typeface="UD デジタル 教科書体 NK-R" panose="02020400000000000000" pitchFamily="18" charset="-128"/>
                  </a:rPr>
                  <a:t>ストレスを解消する</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30" name="二等辺三角形 29"/>
              <p:cNvSpPr/>
              <p:nvPr/>
            </p:nvSpPr>
            <p:spPr>
              <a:xfrm>
                <a:off x="7025391" y="2862596"/>
                <a:ext cx="622576" cy="622574"/>
              </a:xfrm>
              <a:prstGeom prst="triangle">
                <a:avLst/>
              </a:prstGeom>
              <a:noFill/>
              <a:ln w="133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797630" y="2738879"/>
              <a:ext cx="232757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かいしょう</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6318817" y="4240262"/>
            <a:ext cx="5524038" cy="2151139"/>
            <a:chOff x="6318817" y="4240262"/>
            <a:chExt cx="5524038" cy="2151139"/>
          </a:xfrm>
        </p:grpSpPr>
        <p:grpSp>
          <p:nvGrpSpPr>
            <p:cNvPr id="34" name="グループ化 33"/>
            <p:cNvGrpSpPr/>
            <p:nvPr/>
          </p:nvGrpSpPr>
          <p:grpSpPr>
            <a:xfrm>
              <a:off x="6318817" y="4452409"/>
              <a:ext cx="5482001" cy="1938992"/>
              <a:chOff x="6891492" y="4172132"/>
              <a:chExt cx="5482001" cy="1938992"/>
            </a:xfrm>
          </p:grpSpPr>
          <p:sp>
            <p:nvSpPr>
              <p:cNvPr id="35" name="テキスト ボックス 34"/>
              <p:cNvSpPr txBox="1"/>
              <p:nvPr/>
            </p:nvSpPr>
            <p:spPr>
              <a:xfrm>
                <a:off x="7801912" y="4172132"/>
                <a:ext cx="4571581" cy="1938992"/>
              </a:xfrm>
              <a:prstGeom prst="rect">
                <a:avLst/>
              </a:prstGeom>
              <a:noFill/>
            </p:spPr>
            <p:txBody>
              <a:bodyPr wrap="square" rtlCol="0">
                <a:spAutoFit/>
              </a:bodyPr>
              <a:lstStyle/>
              <a:p>
                <a:pPr>
                  <a:lnSpc>
                    <a:spcPct val="150000"/>
                  </a:lnSpc>
                </a:pPr>
                <a:r>
                  <a:rPr lang="ja-JP" altLang="en-US" sz="4000" spc="-100" dirty="0" smtClean="0">
                    <a:latin typeface="UD デジタル 教科書体 NK-R" panose="02020400000000000000" pitchFamily="18" charset="-128"/>
                    <a:ea typeface="UD デジタル 教科書体 NK-R" panose="02020400000000000000" pitchFamily="18" charset="-128"/>
                  </a:rPr>
                  <a:t>信頼できる人に相談</a:t>
                </a:r>
                <a:endParaRPr lang="en-US" altLang="ja-JP" sz="4000" spc="-100" dirty="0" smtClean="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4000" spc="-100" dirty="0" smtClean="0">
                    <a:latin typeface="UD デジタル 教科書体 NK-R" panose="02020400000000000000" pitchFamily="18" charset="-128"/>
                    <a:ea typeface="UD デジタル 教科書体 NK-R" panose="02020400000000000000" pitchFamily="18" charset="-128"/>
                  </a:rPr>
                  <a:t>専門機関につながる</a:t>
                </a:r>
                <a:endParaRPr lang="en-US" altLang="ja-JP" sz="4000" spc="-100" dirty="0" smtClean="0">
                  <a:latin typeface="UD デジタル 教科書体 NK-R" panose="02020400000000000000" pitchFamily="18" charset="-128"/>
                  <a:ea typeface="UD デジタル 教科書体 NK-R" panose="02020400000000000000" pitchFamily="18" charset="-128"/>
                </a:endParaRPr>
              </a:p>
            </p:txBody>
          </p:sp>
          <p:sp>
            <p:nvSpPr>
              <p:cNvPr id="36" name="ドーナツ 35"/>
              <p:cNvSpPr/>
              <p:nvPr/>
            </p:nvSpPr>
            <p:spPr>
              <a:xfrm>
                <a:off x="6891492" y="4587502"/>
                <a:ext cx="890374" cy="890374"/>
              </a:xfrm>
              <a:prstGeom prst="donut">
                <a:avLst>
                  <a:gd name="adj" fmla="val 17718"/>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942780" y="4240262"/>
              <a:ext cx="172899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latin typeface="UD デジタル 教科書体 NP-R" panose="02020400000000000000" pitchFamily="18" charset="-128"/>
                  <a:ea typeface="UD デジタル 教科書体 NP-R" panose="02020400000000000000" pitchFamily="18" charset="-128"/>
                </a:rPr>
                <a:t>しんらい</a:t>
              </a:r>
              <a:endParaRPr lang="ja-JP" altLang="en-US" sz="2400" spc="-300" dirty="0">
                <a:latin typeface="UD デジタル 教科書体 NP-R" panose="02020400000000000000" pitchFamily="18" charset="-128"/>
                <a:ea typeface="UD デジタル 教科書体 NP-R" panose="02020400000000000000" pitchFamily="18" charset="-128"/>
              </a:endParaRPr>
            </a:p>
          </p:txBody>
        </p:sp>
        <p:sp>
          <p:nvSpPr>
            <p:cNvPr id="5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113857" y="4240262"/>
              <a:ext cx="172899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latin typeface="UD デジタル 教科書体 NP-R" panose="02020400000000000000" pitchFamily="18" charset="-128"/>
                  <a:ea typeface="UD デジタル 教科書体 NP-R" panose="02020400000000000000" pitchFamily="18" charset="-128"/>
                </a:rPr>
                <a:t>そうだん</a:t>
              </a:r>
              <a:endParaRPr lang="ja-JP" altLang="en-US" sz="2400" spc="-300" dirty="0">
                <a:latin typeface="UD デジタル 教科書体 NP-R" panose="02020400000000000000" pitchFamily="18" charset="-128"/>
                <a:ea typeface="UD デジタル 教科書体 NP-R" panose="02020400000000000000" pitchFamily="18" charset="-128"/>
              </a:endParaRPr>
            </a:p>
          </p:txBody>
        </p:sp>
        <p:sp>
          <p:nvSpPr>
            <p:cNvPr id="5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310498" y="4240262"/>
              <a:ext cx="106061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latin typeface="UD デジタル 教科書体 NP-R" panose="02020400000000000000" pitchFamily="18" charset="-128"/>
                  <a:ea typeface="UD デジタル 教科書体 NP-R" panose="02020400000000000000" pitchFamily="18" charset="-128"/>
                </a:rPr>
                <a:t>ひと</a:t>
              </a:r>
              <a:endParaRPr lang="ja-JP" altLang="en-US" sz="2400" spc="-150" dirty="0">
                <a:latin typeface="UD デジタル 教科書体 NP-R" panose="02020400000000000000" pitchFamily="18" charset="-128"/>
                <a:ea typeface="UD デジタル 教科書体 NP-R" panose="02020400000000000000" pitchFamily="18" charset="-128"/>
              </a:endParaRPr>
            </a:p>
          </p:txBody>
        </p:sp>
        <p:sp>
          <p:nvSpPr>
            <p:cNvPr id="5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942780" y="5162623"/>
              <a:ext cx="172899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せんもん</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5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219588" y="5162623"/>
              <a:ext cx="115608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きかん</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50864563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34494" y="2506946"/>
            <a:ext cx="1923013" cy="2301133"/>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0474" y="2452132"/>
            <a:ext cx="2102288" cy="2402612"/>
          </a:xfrm>
          <a:prstGeom prst="rect">
            <a:avLst/>
          </a:prstGeom>
        </p:spPr>
      </p:pic>
      <p:grpSp>
        <p:nvGrpSpPr>
          <p:cNvPr id="5" name="グループ化 4"/>
          <p:cNvGrpSpPr/>
          <p:nvPr/>
        </p:nvGrpSpPr>
        <p:grpSpPr>
          <a:xfrm>
            <a:off x="-47946" y="4101740"/>
            <a:ext cx="3035947" cy="2305301"/>
            <a:chOff x="-47946" y="4391107"/>
            <a:chExt cx="3035947" cy="2305301"/>
          </a:xfrm>
        </p:grpSpPr>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714" y="4391107"/>
              <a:ext cx="1344626" cy="1651553"/>
            </a:xfrm>
            <a:prstGeom prst="rect">
              <a:avLst/>
            </a:prstGeom>
          </p:spPr>
        </p:pic>
        <p:sp>
          <p:nvSpPr>
            <p:cNvPr id="28" name="テキスト ボックス 27"/>
            <p:cNvSpPr txBox="1"/>
            <p:nvPr/>
          </p:nvSpPr>
          <p:spPr>
            <a:xfrm>
              <a:off x="-47946" y="5988522"/>
              <a:ext cx="3035947"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カウンセラー</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nvGrpSpPr>
          <p:cNvPr id="27" name="グループ化 26"/>
          <p:cNvGrpSpPr/>
          <p:nvPr/>
        </p:nvGrpSpPr>
        <p:grpSpPr>
          <a:xfrm>
            <a:off x="508000" y="-46783"/>
            <a:ext cx="11176000" cy="1027721"/>
            <a:chOff x="508000" y="-46783"/>
            <a:chExt cx="11176000" cy="1027721"/>
          </a:xfrm>
        </p:grpSpPr>
        <p:sp>
          <p:nvSpPr>
            <p:cNvPr id="34" name="テキスト ボックス 33"/>
            <p:cNvSpPr txBox="1"/>
            <p:nvPr/>
          </p:nvSpPr>
          <p:spPr>
            <a:xfrm>
              <a:off x="508000" y="110924"/>
              <a:ext cx="11176000" cy="870014"/>
            </a:xfrm>
            <a:prstGeom prst="rect">
              <a:avLst/>
            </a:prstGeom>
            <a:noFill/>
            <a:ln w="38100">
              <a:solidFill>
                <a:srgbClr val="0070C0"/>
              </a:solidFill>
            </a:ln>
          </p:spPr>
          <p:txBody>
            <a:bodyPr wrap="square" tIns="252000" bIns="0"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大学１年生のＢさん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3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868541" y="-46783"/>
              <a:ext cx="14131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だいがく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04249"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00960"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せい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 name="グループ化 1"/>
          <p:cNvGrpSpPr/>
          <p:nvPr/>
        </p:nvGrpSpPr>
        <p:grpSpPr>
          <a:xfrm>
            <a:off x="233272" y="1106941"/>
            <a:ext cx="1933643" cy="2490633"/>
            <a:chOff x="233272" y="1106941"/>
            <a:chExt cx="1933643" cy="2490633"/>
          </a:xfrm>
        </p:grpSpPr>
        <p:grpSp>
          <p:nvGrpSpPr>
            <p:cNvPr id="44" name="グループ化 43"/>
            <p:cNvGrpSpPr/>
            <p:nvPr/>
          </p:nvGrpSpPr>
          <p:grpSpPr>
            <a:xfrm>
              <a:off x="233272" y="1106941"/>
              <a:ext cx="1933643" cy="2490633"/>
              <a:chOff x="7282329" y="4105753"/>
              <a:chExt cx="1933643" cy="2490633"/>
            </a:xfrm>
          </p:grpSpPr>
          <p:sp>
            <p:nvSpPr>
              <p:cNvPr id="8" name="テキスト ボックス 7"/>
              <p:cNvSpPr txBox="1"/>
              <p:nvPr/>
            </p:nvSpPr>
            <p:spPr>
              <a:xfrm>
                <a:off x="7282329" y="5888500"/>
                <a:ext cx="1933643"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家族</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28999" y="4105753"/>
                <a:ext cx="1372934" cy="1626099"/>
              </a:xfrm>
              <a:prstGeom prst="rect">
                <a:avLst/>
              </a:prstGeom>
            </p:spPr>
          </p:pic>
        </p:grpSp>
        <p:sp>
          <p:nvSpPr>
            <p:cNvPr id="4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82059" y="2517088"/>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かぞく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2535369" y="1071906"/>
            <a:ext cx="2425574" cy="3179331"/>
            <a:chOff x="2535369" y="1071906"/>
            <a:chExt cx="2425574" cy="3179331"/>
          </a:xfrm>
        </p:grpSpPr>
        <p:grpSp>
          <p:nvGrpSpPr>
            <p:cNvPr id="45" name="グループ化 44"/>
            <p:cNvGrpSpPr/>
            <p:nvPr/>
          </p:nvGrpSpPr>
          <p:grpSpPr>
            <a:xfrm>
              <a:off x="2535369" y="1071906"/>
              <a:ext cx="2425574" cy="3179331"/>
              <a:chOff x="7114792" y="705206"/>
              <a:chExt cx="2425574" cy="3179331"/>
            </a:xfrm>
          </p:grpSpPr>
          <p:sp>
            <p:nvSpPr>
              <p:cNvPr id="7" name="テキスト ボックス 6"/>
              <p:cNvSpPr txBox="1"/>
              <p:nvPr/>
            </p:nvSpPr>
            <p:spPr>
              <a:xfrm>
                <a:off x="7403939" y="2437987"/>
                <a:ext cx="1933643" cy="1446550"/>
              </a:xfrm>
              <a:prstGeom prst="rect">
                <a:avLst/>
              </a:prstGeom>
              <a:noFill/>
            </p:spPr>
            <p:txBody>
              <a:bodyPr wrap="square" rtlCol="0">
                <a:spAutoFit/>
              </a:bodyPr>
              <a:lstStyle/>
              <a:p>
                <a:pPr algn="ctr">
                  <a:lnSpc>
                    <a:spcPct val="110000"/>
                  </a:lnSpc>
                </a:pPr>
                <a:r>
                  <a:rPr kumimoji="1" lang="ja-JP" altLang="en-US" sz="4000" dirty="0" smtClean="0">
                    <a:latin typeface="UD デジタル 教科書体 NK-R" panose="02020400000000000000" pitchFamily="18" charset="-128"/>
                    <a:ea typeface="UD デジタル 教科書体 NK-R" panose="02020400000000000000" pitchFamily="18" charset="-128"/>
                  </a:rPr>
                  <a:t>高校の友だち</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58522" y="705206"/>
                <a:ext cx="1381844" cy="1673196"/>
              </a:xfrm>
              <a:prstGeom prst="rect">
                <a:avLst/>
              </a:prstGeom>
            </p:spPr>
          </p:pic>
          <p:pic>
            <p:nvPicPr>
              <p:cNvPr id="38" name="図 3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14792" y="718175"/>
                <a:ext cx="1381844" cy="1673196"/>
              </a:xfrm>
              <a:prstGeom prst="rect">
                <a:avLst/>
              </a:prstGeom>
            </p:spPr>
          </p:pic>
        </p:grpSp>
        <p:sp>
          <p:nvSpPr>
            <p:cNvPr id="4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814091" y="2497515"/>
              <a:ext cx="148166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こうこう</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803702" y="3210305"/>
              <a:ext cx="103508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とも</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9" name="グループ化 8"/>
          <p:cNvGrpSpPr/>
          <p:nvPr/>
        </p:nvGrpSpPr>
        <p:grpSpPr>
          <a:xfrm>
            <a:off x="6829681" y="1143012"/>
            <a:ext cx="2964392" cy="2390363"/>
            <a:chOff x="6829681" y="1143012"/>
            <a:chExt cx="2964392" cy="2390363"/>
          </a:xfrm>
        </p:grpSpPr>
        <p:grpSp>
          <p:nvGrpSpPr>
            <p:cNvPr id="41" name="グループ化 40"/>
            <p:cNvGrpSpPr/>
            <p:nvPr/>
          </p:nvGrpSpPr>
          <p:grpSpPr>
            <a:xfrm>
              <a:off x="6935760" y="1143012"/>
              <a:ext cx="2770192" cy="2390363"/>
              <a:chOff x="1500484" y="2161480"/>
              <a:chExt cx="2770192" cy="2390363"/>
            </a:xfrm>
          </p:grpSpPr>
          <p:pic>
            <p:nvPicPr>
              <p:cNvPr id="16" name="図 1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868546" y="2161480"/>
                <a:ext cx="1965851" cy="1502633"/>
              </a:xfrm>
              <a:prstGeom prst="rect">
                <a:avLst/>
              </a:prstGeom>
            </p:spPr>
          </p:pic>
          <p:sp>
            <p:nvSpPr>
              <p:cNvPr id="17" name="テキスト ボックス 16"/>
              <p:cNvSpPr txBox="1"/>
              <p:nvPr/>
            </p:nvSpPr>
            <p:spPr>
              <a:xfrm>
                <a:off x="1500484" y="3843957"/>
                <a:ext cx="2770192"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大学の先生</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829681" y="2467035"/>
              <a:ext cx="148094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だいがく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313131" y="2467035"/>
              <a:ext cx="148094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せん</a:t>
              </a:r>
              <a:r>
                <a:rPr lang="ja-JP" altLang="en-US" sz="2000" dirty="0">
                  <a:latin typeface="UD デジタル 教科書体 NP-R" panose="02020400000000000000" pitchFamily="18" charset="-128"/>
                  <a:ea typeface="UD デジタル 教科書体 NP-R" panose="02020400000000000000" pitchFamily="18" charset="-128"/>
                </a:rPr>
                <a:t>せい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3" name="グループ化 12"/>
          <p:cNvGrpSpPr/>
          <p:nvPr/>
        </p:nvGrpSpPr>
        <p:grpSpPr>
          <a:xfrm>
            <a:off x="10012258" y="981085"/>
            <a:ext cx="1967260" cy="3153953"/>
            <a:chOff x="10012258" y="981085"/>
            <a:chExt cx="1967260" cy="3153953"/>
          </a:xfrm>
        </p:grpSpPr>
        <p:grpSp>
          <p:nvGrpSpPr>
            <p:cNvPr id="40" name="グループ化 39"/>
            <p:cNvGrpSpPr/>
            <p:nvPr/>
          </p:nvGrpSpPr>
          <p:grpSpPr>
            <a:xfrm>
              <a:off x="10045875" y="981085"/>
              <a:ext cx="1933643" cy="3153953"/>
              <a:chOff x="181591" y="4051650"/>
              <a:chExt cx="1933643" cy="3153953"/>
            </a:xfrm>
          </p:grpSpPr>
          <p:pic>
            <p:nvPicPr>
              <p:cNvPr id="18" name="図 1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80653" y="4051650"/>
                <a:ext cx="1530545" cy="1706181"/>
              </a:xfrm>
              <a:prstGeom prst="rect">
                <a:avLst/>
              </a:prstGeom>
            </p:spPr>
          </p:pic>
          <p:sp>
            <p:nvSpPr>
              <p:cNvPr id="19" name="テキスト ボックス 18"/>
              <p:cNvSpPr txBox="1"/>
              <p:nvPr/>
            </p:nvSpPr>
            <p:spPr>
              <a:xfrm>
                <a:off x="181591" y="5780982"/>
                <a:ext cx="1933643" cy="1424621"/>
              </a:xfrm>
              <a:prstGeom prst="rect">
                <a:avLst/>
              </a:prstGeom>
              <a:noFill/>
            </p:spPr>
            <p:txBody>
              <a:bodyPr wrap="square" rtlCol="0">
                <a:spAutoFit/>
              </a:bodyPr>
              <a:lstStyle/>
              <a:p>
                <a:pPr algn="ctr">
                  <a:lnSpc>
                    <a:spcPct val="110000"/>
                  </a:lnSpc>
                </a:pPr>
                <a:r>
                  <a:rPr lang="ja-JP" altLang="en-US" sz="4000" dirty="0" smtClean="0">
                    <a:latin typeface="UD デジタル 教科書体 NK-R" panose="02020400000000000000" pitchFamily="18" charset="-128"/>
                    <a:ea typeface="UD デジタル 教科書体 NK-R" panose="02020400000000000000" pitchFamily="18" charset="-128"/>
                  </a:rPr>
                  <a:t>こころの</a:t>
                </a:r>
                <a:r>
                  <a:rPr lang="en-US" altLang="ja-JP" sz="4000" dirty="0" smtClean="0">
                    <a:latin typeface="UD デジタル 教科書体 NK-R" panose="02020400000000000000" pitchFamily="18" charset="-128"/>
                    <a:ea typeface="UD デジタル 教科書体 NK-R" panose="02020400000000000000" pitchFamily="18" charset="-128"/>
                  </a:rPr>
                  <a:t/>
                </a:r>
                <a:br>
                  <a:rPr lang="en-US" altLang="ja-JP" sz="4000" dirty="0" smtClean="0">
                    <a:latin typeface="UD デジタル 教科書体 NK-R" panose="02020400000000000000" pitchFamily="18" charset="-128"/>
                    <a:ea typeface="UD デジタル 教科書体 NK-R" panose="02020400000000000000" pitchFamily="18" charset="-128"/>
                  </a:rPr>
                </a:br>
                <a:r>
                  <a:rPr lang="ja-JP" altLang="en-US" sz="4000" dirty="0" smtClean="0">
                    <a:latin typeface="UD デジタル 教科書体 NK-R" panose="02020400000000000000" pitchFamily="18" charset="-128"/>
                    <a:ea typeface="UD デジタル 教科書体 NK-R" panose="02020400000000000000" pitchFamily="18" charset="-128"/>
                  </a:rPr>
                  <a:t>専門医</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sp>
          <p:nvSpPr>
            <p:cNvPr id="4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012258" y="3066922"/>
              <a:ext cx="188325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せん</a:t>
              </a:r>
              <a:r>
                <a:rPr lang="ja-JP" altLang="en-US" sz="2000" dirty="0" smtClean="0">
                  <a:latin typeface="UD デジタル 教科書体 NP-R" panose="02020400000000000000" pitchFamily="18" charset="-128"/>
                  <a:ea typeface="UD デジタル 教科書体 NP-R" panose="02020400000000000000" pitchFamily="18" charset="-128"/>
                </a:rPr>
                <a:t>もん</a:t>
              </a:r>
              <a:r>
                <a:rPr lang="ja-JP" altLang="en-US" sz="700" dirty="0" smtClean="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5" name="グループ化 14"/>
          <p:cNvGrpSpPr/>
          <p:nvPr/>
        </p:nvGrpSpPr>
        <p:grpSpPr>
          <a:xfrm>
            <a:off x="2947402" y="4351413"/>
            <a:ext cx="2618427" cy="2283575"/>
            <a:chOff x="2947402" y="4351413"/>
            <a:chExt cx="2618427" cy="2283575"/>
          </a:xfrm>
        </p:grpSpPr>
        <p:grpSp>
          <p:nvGrpSpPr>
            <p:cNvPr id="14" name="グループ化 13"/>
            <p:cNvGrpSpPr/>
            <p:nvPr/>
          </p:nvGrpSpPr>
          <p:grpSpPr>
            <a:xfrm>
              <a:off x="3087532" y="4351413"/>
              <a:ext cx="2366172" cy="2283575"/>
              <a:chOff x="3087532" y="4351413"/>
              <a:chExt cx="2366172" cy="2283575"/>
            </a:xfrm>
          </p:grpSpPr>
          <p:sp>
            <p:nvSpPr>
              <p:cNvPr id="36" name="テキスト ボックス 35"/>
              <p:cNvSpPr txBox="1"/>
              <p:nvPr/>
            </p:nvSpPr>
            <p:spPr>
              <a:xfrm>
                <a:off x="3087532" y="5927102"/>
                <a:ext cx="2366172"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相談電話</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2" name="図 1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490452" y="4351413"/>
                <a:ext cx="1572926" cy="1401879"/>
              </a:xfrm>
              <a:prstGeom prst="rect">
                <a:avLst/>
              </a:prstGeom>
            </p:spPr>
          </p:pic>
        </p:grpSp>
        <p:sp>
          <p:nvSpPr>
            <p:cNvPr id="5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947402" y="5590430"/>
              <a:ext cx="159550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970323" y="5590430"/>
              <a:ext cx="159550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でんわ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0" name="グループ化 19"/>
          <p:cNvGrpSpPr/>
          <p:nvPr/>
        </p:nvGrpSpPr>
        <p:grpSpPr>
          <a:xfrm>
            <a:off x="7357881" y="3467253"/>
            <a:ext cx="4004429" cy="3371744"/>
            <a:chOff x="7357881" y="3467253"/>
            <a:chExt cx="4004429" cy="3371744"/>
          </a:xfrm>
        </p:grpSpPr>
        <p:grpSp>
          <p:nvGrpSpPr>
            <p:cNvPr id="30" name="グループ化 29"/>
            <p:cNvGrpSpPr/>
            <p:nvPr/>
          </p:nvGrpSpPr>
          <p:grpSpPr>
            <a:xfrm>
              <a:off x="7398037" y="3467253"/>
              <a:ext cx="3929790" cy="3371744"/>
              <a:chOff x="2006752" y="3550663"/>
              <a:chExt cx="3929790" cy="3371744"/>
            </a:xfrm>
          </p:grpSpPr>
          <p:sp>
            <p:nvSpPr>
              <p:cNvPr id="31" name="テキスト ボックス 30"/>
              <p:cNvSpPr txBox="1"/>
              <p:nvPr/>
            </p:nvSpPr>
            <p:spPr>
              <a:xfrm>
                <a:off x="2006752" y="5475857"/>
                <a:ext cx="3929790" cy="1446550"/>
              </a:xfrm>
              <a:prstGeom prst="rect">
                <a:avLst/>
              </a:prstGeom>
              <a:noFill/>
            </p:spPr>
            <p:txBody>
              <a:bodyPr wrap="square" rtlCol="0">
                <a:spAutoFit/>
              </a:bodyPr>
              <a:lstStyle/>
              <a:p>
                <a:pPr algn="ctr">
                  <a:lnSpc>
                    <a:spcPct val="110000"/>
                  </a:lnSpc>
                </a:pPr>
                <a:r>
                  <a:rPr lang="ja-JP" altLang="en-US" sz="4000" dirty="0">
                    <a:latin typeface="UD デジタル 教科書体 NK-R" panose="02020400000000000000" pitchFamily="18" charset="-128"/>
                    <a:ea typeface="UD デジタル 教科書体 NK-R" panose="02020400000000000000" pitchFamily="18" charset="-128"/>
                  </a:rPr>
                  <a:t>市町村や保健所</a:t>
                </a:r>
                <a:r>
                  <a:rPr lang="en-US" altLang="ja-JP" sz="4000" dirty="0">
                    <a:latin typeface="UD デジタル 教科書体 NK-R" panose="02020400000000000000" pitchFamily="18" charset="-128"/>
                    <a:ea typeface="UD デジタル 教科書体 NK-R" panose="02020400000000000000" pitchFamily="18" charset="-128"/>
                  </a:rPr>
                  <a:t/>
                </a:r>
                <a:br>
                  <a:rPr lang="en-US" altLang="ja-JP" sz="4000" dirty="0">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の相談員</a:t>
                </a:r>
              </a:p>
            </p:txBody>
          </p:sp>
          <p:pic>
            <p:nvPicPr>
              <p:cNvPr id="32" name="図 3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256978" y="3550663"/>
                <a:ext cx="1429338" cy="1846897"/>
              </a:xfrm>
              <a:prstGeom prst="rect">
                <a:avLst/>
              </a:prstGeom>
            </p:spPr>
          </p:pic>
        </p:grpSp>
        <p:sp>
          <p:nvSpPr>
            <p:cNvPr id="5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357881" y="5070395"/>
              <a:ext cx="196542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しちょうそん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288824" y="5070395"/>
              <a:ext cx="207348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ほけんじょ</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402169" y="5778820"/>
              <a:ext cx="235071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そうだんいん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396713622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7418" y="3045253"/>
            <a:ext cx="2102288" cy="2402612"/>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85757" y="2849113"/>
            <a:ext cx="1987382" cy="2643927"/>
          </a:xfrm>
          <a:prstGeom prst="rect">
            <a:avLst/>
          </a:prstGeom>
        </p:spPr>
      </p:pic>
      <p:grpSp>
        <p:nvGrpSpPr>
          <p:cNvPr id="23" name="グループ化 22"/>
          <p:cNvGrpSpPr/>
          <p:nvPr/>
        </p:nvGrpSpPr>
        <p:grpSpPr>
          <a:xfrm>
            <a:off x="171499" y="3670649"/>
            <a:ext cx="4109414" cy="2080734"/>
            <a:chOff x="2105379" y="4301053"/>
            <a:chExt cx="4187107" cy="2120073"/>
          </a:xfrm>
          <a:solidFill>
            <a:srgbClr val="FFE699">
              <a:alpha val="50196"/>
            </a:srgbClr>
          </a:solidFill>
        </p:grpSpPr>
        <p:sp>
          <p:nvSpPr>
            <p:cNvPr id="25" name="円/楕円 3">
              <a:extLst>
                <a:ext uri="{FF2B5EF4-FFF2-40B4-BE49-F238E27FC236}">
                  <a16:creationId xmlns:a16="http://schemas.microsoft.com/office/drawing/2014/main" xmlns="" id="{3CD39000-38CA-4F10-AD0B-00E99D320E39}"/>
                </a:ext>
              </a:extLst>
            </p:cNvPr>
            <p:cNvSpPr/>
            <p:nvPr/>
          </p:nvSpPr>
          <p:spPr>
            <a:xfrm>
              <a:off x="2545990" y="4536236"/>
              <a:ext cx="429492" cy="429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6">
              <a:extLst>
                <a:ext uri="{FF2B5EF4-FFF2-40B4-BE49-F238E27FC236}">
                  <a16:creationId xmlns:a16="http://schemas.microsoft.com/office/drawing/2014/main" xmlns="" id="{B70DEC71-8CB4-4FDA-821F-4B5F5D1C6D88}"/>
                </a:ext>
              </a:extLst>
            </p:cNvPr>
            <p:cNvSpPr/>
            <p:nvPr/>
          </p:nvSpPr>
          <p:spPr>
            <a:xfrm>
              <a:off x="3114028" y="4301053"/>
              <a:ext cx="290945" cy="290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7">
              <a:extLst>
                <a:ext uri="{FF2B5EF4-FFF2-40B4-BE49-F238E27FC236}">
                  <a16:creationId xmlns:a16="http://schemas.microsoft.com/office/drawing/2014/main" xmlns="" id="{11011148-3C1C-4721-87A3-A4BC34CD48F0}"/>
                </a:ext>
              </a:extLst>
            </p:cNvPr>
            <p:cNvSpPr/>
            <p:nvPr/>
          </p:nvSpPr>
          <p:spPr>
            <a:xfrm>
              <a:off x="2105379" y="5228620"/>
              <a:ext cx="676594" cy="6765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8">
              <a:extLst>
                <a:ext uri="{FF2B5EF4-FFF2-40B4-BE49-F238E27FC236}">
                  <a16:creationId xmlns:a16="http://schemas.microsoft.com/office/drawing/2014/main" xmlns="" id="{2BEBCD18-28CF-4920-95C1-5DE47561EA60}"/>
                </a:ext>
              </a:extLst>
            </p:cNvPr>
            <p:cNvSpPr/>
            <p:nvPr/>
          </p:nvSpPr>
          <p:spPr>
            <a:xfrm>
              <a:off x="2105379" y="4816705"/>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xmlns="" id="{19C3470E-B6AC-45EE-8ECE-23ED4D69AEC6}"/>
                </a:ext>
              </a:extLst>
            </p:cNvPr>
            <p:cNvSpPr/>
            <p:nvPr/>
          </p:nvSpPr>
          <p:spPr>
            <a:xfrm>
              <a:off x="2605936" y="5905214"/>
              <a:ext cx="363529" cy="363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
              <a:extLst>
                <a:ext uri="{FF2B5EF4-FFF2-40B4-BE49-F238E27FC236}">
                  <a16:creationId xmlns:a16="http://schemas.microsoft.com/office/drawing/2014/main" xmlns="" id="{DEC897AC-DA5F-4C7A-8DEC-82B68235EA7A}"/>
                </a:ext>
              </a:extLst>
            </p:cNvPr>
            <p:cNvSpPr/>
            <p:nvPr/>
          </p:nvSpPr>
          <p:spPr>
            <a:xfrm>
              <a:off x="5800124" y="5636609"/>
              <a:ext cx="429492" cy="429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6">
              <a:extLst>
                <a:ext uri="{FF2B5EF4-FFF2-40B4-BE49-F238E27FC236}">
                  <a16:creationId xmlns:a16="http://schemas.microsoft.com/office/drawing/2014/main" xmlns="" id="{FB760913-F3AF-4481-9F9D-DCA883733B1F}"/>
                </a:ext>
              </a:extLst>
            </p:cNvPr>
            <p:cNvSpPr/>
            <p:nvPr/>
          </p:nvSpPr>
          <p:spPr>
            <a:xfrm>
              <a:off x="5509179" y="6130181"/>
              <a:ext cx="290945" cy="290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7">
              <a:extLst>
                <a:ext uri="{FF2B5EF4-FFF2-40B4-BE49-F238E27FC236}">
                  <a16:creationId xmlns:a16="http://schemas.microsoft.com/office/drawing/2014/main" xmlns="" id="{40B1F9DF-4914-43EF-8A99-2BAAC883F0AB}"/>
                </a:ext>
              </a:extLst>
            </p:cNvPr>
            <p:cNvSpPr/>
            <p:nvPr/>
          </p:nvSpPr>
          <p:spPr>
            <a:xfrm>
              <a:off x="5469461" y="4526794"/>
              <a:ext cx="676594" cy="6765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8">
              <a:extLst>
                <a:ext uri="{FF2B5EF4-FFF2-40B4-BE49-F238E27FC236}">
                  <a16:creationId xmlns:a16="http://schemas.microsoft.com/office/drawing/2014/main" xmlns="" id="{92CFAD9E-C6C6-4EF6-A4F8-51DC3A25CCFA}"/>
                </a:ext>
              </a:extLst>
            </p:cNvPr>
            <p:cNvSpPr/>
            <p:nvPr/>
          </p:nvSpPr>
          <p:spPr>
            <a:xfrm>
              <a:off x="5032372" y="4755787"/>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10">
              <a:extLst>
                <a:ext uri="{FF2B5EF4-FFF2-40B4-BE49-F238E27FC236}">
                  <a16:creationId xmlns:a16="http://schemas.microsoft.com/office/drawing/2014/main" xmlns="" id="{7660B11B-2AC2-40D5-B6A0-61A524D3A1C8}"/>
                </a:ext>
              </a:extLst>
            </p:cNvPr>
            <p:cNvSpPr/>
            <p:nvPr/>
          </p:nvSpPr>
          <p:spPr>
            <a:xfrm>
              <a:off x="5928957" y="5203388"/>
              <a:ext cx="363529" cy="363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8">
              <a:extLst>
                <a:ext uri="{FF2B5EF4-FFF2-40B4-BE49-F238E27FC236}">
                  <a16:creationId xmlns:a16="http://schemas.microsoft.com/office/drawing/2014/main" xmlns="" id="{948497DA-A3AD-497F-AF36-EE5FA3603485}"/>
                </a:ext>
              </a:extLst>
            </p:cNvPr>
            <p:cNvSpPr/>
            <p:nvPr/>
          </p:nvSpPr>
          <p:spPr>
            <a:xfrm>
              <a:off x="5417517" y="5283628"/>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508000" y="-46783"/>
            <a:ext cx="11176000" cy="1027721"/>
            <a:chOff x="508000" y="-46783"/>
            <a:chExt cx="11176000" cy="1027721"/>
          </a:xfrm>
        </p:grpSpPr>
        <p:sp>
          <p:nvSpPr>
            <p:cNvPr id="40" name="テキスト ボックス 39"/>
            <p:cNvSpPr txBox="1"/>
            <p:nvPr/>
          </p:nvSpPr>
          <p:spPr>
            <a:xfrm>
              <a:off x="508000" y="110924"/>
              <a:ext cx="11176000" cy="870014"/>
            </a:xfrm>
            <a:prstGeom prst="rect">
              <a:avLst/>
            </a:prstGeom>
            <a:noFill/>
            <a:ln w="38100">
              <a:solidFill>
                <a:srgbClr val="0070C0"/>
              </a:solidFill>
            </a:ln>
          </p:spPr>
          <p:txBody>
            <a:bodyPr wrap="square" tIns="252000" bIns="0"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大学１年生のＢさん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868541" y="-46783"/>
              <a:ext cx="14131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だいがく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04249"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00960"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せい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8" name="グループ化 7"/>
          <p:cNvGrpSpPr/>
          <p:nvPr/>
        </p:nvGrpSpPr>
        <p:grpSpPr>
          <a:xfrm>
            <a:off x="1904257" y="993712"/>
            <a:ext cx="3549486" cy="2480797"/>
            <a:chOff x="1904257" y="993712"/>
            <a:chExt cx="3549486" cy="2480797"/>
          </a:xfrm>
        </p:grpSpPr>
        <p:grpSp>
          <p:nvGrpSpPr>
            <p:cNvPr id="28" name="グループ化 27"/>
            <p:cNvGrpSpPr/>
            <p:nvPr/>
          </p:nvGrpSpPr>
          <p:grpSpPr>
            <a:xfrm>
              <a:off x="1904257" y="1342939"/>
              <a:ext cx="3549486" cy="2131570"/>
              <a:chOff x="1904257" y="1551285"/>
              <a:chExt cx="3549486" cy="2131570"/>
            </a:xfrm>
          </p:grpSpPr>
          <p:grpSp>
            <p:nvGrpSpPr>
              <p:cNvPr id="3" name="グループ化 2"/>
              <p:cNvGrpSpPr/>
              <p:nvPr/>
            </p:nvGrpSpPr>
            <p:grpSpPr>
              <a:xfrm>
                <a:off x="2892644" y="2414071"/>
                <a:ext cx="1573376" cy="1268784"/>
                <a:chOff x="3247421" y="1505094"/>
                <a:chExt cx="1573376" cy="1268784"/>
              </a:xfrm>
            </p:grpSpPr>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47421" y="1512260"/>
                  <a:ext cx="1573376" cy="1153735"/>
                </a:xfrm>
                <a:prstGeom prst="rect">
                  <a:avLst/>
                </a:prstGeom>
              </p:spPr>
            </p:pic>
            <p:sp>
              <p:nvSpPr>
                <p:cNvPr id="2" name="円形吹き出し 1"/>
                <p:cNvSpPr/>
                <p:nvPr/>
              </p:nvSpPr>
              <p:spPr>
                <a:xfrm>
                  <a:off x="3399385" y="1505094"/>
                  <a:ext cx="1268784" cy="1268784"/>
                </a:xfrm>
                <a:prstGeom prst="wedgeEllipseCallout">
                  <a:avLst>
                    <a:gd name="adj1" fmla="val -60060"/>
                    <a:gd name="adj2" fmla="val 44255"/>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テキスト ボックス 11"/>
              <p:cNvSpPr txBox="1"/>
              <p:nvPr/>
            </p:nvSpPr>
            <p:spPr>
              <a:xfrm>
                <a:off x="1904257" y="1551285"/>
                <a:ext cx="3549486"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高校の友だち</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sp>
          <p:nvSpPr>
            <p:cNvPr id="4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971168" y="993712"/>
              <a:ext cx="154097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こうこう</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501824" y="993712"/>
              <a:ext cx="91583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とも</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3" name="グループ化 12"/>
          <p:cNvGrpSpPr/>
          <p:nvPr/>
        </p:nvGrpSpPr>
        <p:grpSpPr>
          <a:xfrm>
            <a:off x="4849546" y="1049990"/>
            <a:ext cx="6587204" cy="5475035"/>
            <a:chOff x="4849546" y="1049990"/>
            <a:chExt cx="6587204" cy="5475035"/>
          </a:xfrm>
        </p:grpSpPr>
        <p:grpSp>
          <p:nvGrpSpPr>
            <p:cNvPr id="14" name="グループ化 13"/>
            <p:cNvGrpSpPr/>
            <p:nvPr/>
          </p:nvGrpSpPr>
          <p:grpSpPr>
            <a:xfrm>
              <a:off x="4849546" y="1049990"/>
              <a:ext cx="6587204" cy="5475035"/>
              <a:chOff x="4880026" y="1197376"/>
              <a:chExt cx="6587204" cy="5475035"/>
            </a:xfrm>
          </p:grpSpPr>
          <p:sp>
            <p:nvSpPr>
              <p:cNvPr id="21" name="円/楕円 20"/>
              <p:cNvSpPr/>
              <p:nvPr/>
            </p:nvSpPr>
            <p:spPr>
              <a:xfrm>
                <a:off x="4880026" y="1197376"/>
                <a:ext cx="6587204" cy="54750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39461" y="2091666"/>
                <a:ext cx="5068334"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大学の保健センター</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5639461" y="2709332"/>
              <a:ext cx="5616848" cy="3466235"/>
              <a:chOff x="5639461" y="2917678"/>
              <a:chExt cx="5616848" cy="3466235"/>
            </a:xfrm>
          </p:grpSpPr>
          <p:grpSp>
            <p:nvGrpSpPr>
              <p:cNvPr id="27" name="グループ化 26"/>
              <p:cNvGrpSpPr/>
              <p:nvPr/>
            </p:nvGrpSpPr>
            <p:grpSpPr>
              <a:xfrm>
                <a:off x="5639461" y="2917678"/>
                <a:ext cx="5616848" cy="3466235"/>
                <a:chOff x="5639461" y="2917678"/>
                <a:chExt cx="5616848" cy="3466235"/>
              </a:xfrm>
            </p:grpSpPr>
            <p:sp>
              <p:nvSpPr>
                <p:cNvPr id="16" name="テキスト ボックス 15"/>
                <p:cNvSpPr txBox="1"/>
                <p:nvPr/>
              </p:nvSpPr>
              <p:spPr>
                <a:xfrm>
                  <a:off x="7605701" y="4947523"/>
                  <a:ext cx="3650608" cy="851205"/>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カウンセラー</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nvGrpSpPr>
                <p:cNvPr id="9" name="グループ化 8"/>
                <p:cNvGrpSpPr/>
                <p:nvPr/>
              </p:nvGrpSpPr>
              <p:grpSpPr>
                <a:xfrm>
                  <a:off x="5639461" y="2917678"/>
                  <a:ext cx="2325130" cy="3466235"/>
                  <a:chOff x="5509120" y="2917678"/>
                  <a:chExt cx="2325130" cy="3466235"/>
                </a:xfrm>
              </p:grpSpPr>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78719" y="2917678"/>
                    <a:ext cx="1865934" cy="2013551"/>
                  </a:xfrm>
                  <a:prstGeom prst="rect">
                    <a:avLst/>
                  </a:prstGeom>
                </p:spPr>
              </p:pic>
              <p:sp>
                <p:nvSpPr>
                  <p:cNvPr id="24" name="テキスト ボックス 23"/>
                  <p:cNvSpPr txBox="1"/>
                  <p:nvPr/>
                </p:nvSpPr>
                <p:spPr>
                  <a:xfrm>
                    <a:off x="5509120" y="4937363"/>
                    <a:ext cx="2325130" cy="1446550"/>
                  </a:xfrm>
                  <a:prstGeom prst="rect">
                    <a:avLst/>
                  </a:prstGeom>
                  <a:noFill/>
                </p:spPr>
                <p:txBody>
                  <a:bodyPr wrap="square" rtlCol="0">
                    <a:spAutoFit/>
                  </a:bodyPr>
                  <a:lstStyle/>
                  <a:p>
                    <a:pPr algn="ctr">
                      <a:lnSpc>
                        <a:spcPct val="110000"/>
                      </a:lnSpc>
                    </a:pPr>
                    <a:r>
                      <a:rPr lang="ja-JP" altLang="en-US" sz="4000" dirty="0">
                        <a:latin typeface="UD デジタル 教科書体 NK-R" panose="02020400000000000000" pitchFamily="18" charset="-128"/>
                        <a:ea typeface="UD デジタル 教科書体 NK-R" panose="02020400000000000000" pitchFamily="18" charset="-128"/>
                      </a:rPr>
                      <a:t>こころ</a:t>
                    </a:r>
                    <a:r>
                      <a:rPr lang="ja-JP" altLang="en-US" sz="4000" dirty="0" smtClean="0">
                        <a:latin typeface="UD デジタル 教科書体 NK-R" panose="02020400000000000000" pitchFamily="18" charset="-128"/>
                        <a:ea typeface="UD デジタル 教科書体 NK-R" panose="02020400000000000000" pitchFamily="18" charset="-128"/>
                      </a:rPr>
                      <a:t>の</a:t>
                    </a:r>
                    <a:r>
                      <a:rPr lang="en-US" altLang="ja-JP" sz="4000" dirty="0" smtClean="0">
                        <a:latin typeface="UD デジタル 教科書体 NK-R" panose="02020400000000000000" pitchFamily="18" charset="-128"/>
                        <a:ea typeface="UD デジタル 教科書体 NK-R" panose="02020400000000000000" pitchFamily="18" charset="-128"/>
                      </a:rPr>
                      <a:t/>
                    </a:r>
                    <a:br>
                      <a:rPr lang="en-US" altLang="ja-JP" sz="4000" dirty="0" smtClean="0">
                        <a:latin typeface="UD デジタル 教科書体 NK-R" panose="02020400000000000000" pitchFamily="18" charset="-128"/>
                        <a:ea typeface="UD デジタル 教科書体 NK-R" panose="02020400000000000000" pitchFamily="18" charset="-128"/>
                      </a:rPr>
                    </a:br>
                    <a:r>
                      <a:rPr lang="ja-JP" altLang="en-US" sz="4000" dirty="0" smtClean="0">
                        <a:latin typeface="UD デジタル 教科書体 NK-R" panose="02020400000000000000" pitchFamily="18" charset="-128"/>
                        <a:ea typeface="UD デジタル 教科書体 NK-R" panose="02020400000000000000" pitchFamily="18" charset="-128"/>
                      </a:rPr>
                      <a:t>専門医</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028" y="3175998"/>
                <a:ext cx="1476144" cy="1824754"/>
              </a:xfrm>
              <a:prstGeom prst="rect">
                <a:avLst/>
              </a:prstGeom>
            </p:spPr>
          </p:pic>
        </p:gr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679615" y="1584430"/>
              <a:ext cx="163360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だいがく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197880" y="1584430"/>
              <a:ext cx="163360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ほけん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677502" y="5098111"/>
              <a:ext cx="211226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せん</a:t>
              </a:r>
              <a:r>
                <a:rPr lang="ja-JP" altLang="en-US" sz="2000" dirty="0" smtClean="0">
                  <a:latin typeface="UD デジタル 教科書体 NP-R" panose="02020400000000000000" pitchFamily="18" charset="-128"/>
                  <a:ea typeface="UD デジタル 教科書体 NP-R" panose="02020400000000000000" pitchFamily="18" charset="-128"/>
                </a:rPr>
                <a:t>もん</a:t>
              </a:r>
              <a:r>
                <a:rPr lang="ja-JP" altLang="en-US" sz="1000" dirty="0" smtClean="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3250907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08000" y="-46783"/>
            <a:ext cx="11176000" cy="1027721"/>
            <a:chOff x="508000" y="-46783"/>
            <a:chExt cx="11176000" cy="1027721"/>
          </a:xfrm>
        </p:grpSpPr>
        <p:sp>
          <p:nvSpPr>
            <p:cNvPr id="2" name="テキスト ボックス 1"/>
            <p:cNvSpPr txBox="1"/>
            <p:nvPr/>
          </p:nvSpPr>
          <p:spPr>
            <a:xfrm>
              <a:off x="508000" y="110924"/>
              <a:ext cx="11176000" cy="870014"/>
            </a:xfrm>
            <a:prstGeom prst="rect">
              <a:avLst/>
            </a:prstGeom>
            <a:noFill/>
            <a:ln w="38100">
              <a:solidFill>
                <a:srgbClr val="00B050"/>
              </a:solidFill>
            </a:ln>
          </p:spPr>
          <p:txBody>
            <a:bodyPr wrap="square" tIns="252000" bIns="0" rtlCol="0">
              <a:no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社会人</a:t>
              </a:r>
              <a:r>
                <a:rPr kumimoji="1" lang="ja-JP" altLang="en-US" sz="4000" dirty="0" smtClean="0">
                  <a:latin typeface="UD デジタル 教科書体 NK-R" panose="02020400000000000000" pitchFamily="18" charset="-128"/>
                  <a:ea typeface="UD デジタル 教科書体 NK-R" panose="02020400000000000000" pitchFamily="18" charset="-128"/>
                </a:rPr>
                <a:t>１年目の</a:t>
              </a:r>
              <a:r>
                <a:rPr kumimoji="1" lang="en-US" altLang="ja-JP" sz="4000" dirty="0" smtClean="0">
                  <a:latin typeface="UD デジタル 教科書体 NK-R" panose="02020400000000000000" pitchFamily="18" charset="-128"/>
                  <a:ea typeface="UD デジタル 教科書体 NK-R" panose="02020400000000000000" pitchFamily="18" charset="-128"/>
                </a:rPr>
                <a:t>C</a:t>
              </a:r>
              <a:r>
                <a:rPr kumimoji="1" lang="ja-JP" altLang="en-US" sz="4000" dirty="0" smtClean="0">
                  <a:latin typeface="UD デジタル 教科書体 NK-R" panose="02020400000000000000" pitchFamily="18" charset="-128"/>
                  <a:ea typeface="UD デジタル 教科書体 NK-R" panose="02020400000000000000" pitchFamily="18" charset="-128"/>
                </a:rPr>
                <a:t>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grpSp>
          <p:nvGrpSpPr>
            <p:cNvPr id="20" name="グループ化 19"/>
            <p:cNvGrpSpPr/>
            <p:nvPr/>
          </p:nvGrpSpPr>
          <p:grpSpPr>
            <a:xfrm>
              <a:off x="3660401" y="-46783"/>
              <a:ext cx="2989542" cy="650649"/>
              <a:chOff x="3660401" y="-46783"/>
              <a:chExt cx="2989542" cy="650649"/>
            </a:xfrm>
          </p:grpSpPr>
          <p:sp>
            <p:nvSpPr>
              <p:cNvPr id="2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660401" y="-46783"/>
                <a:ext cx="182941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しゃかいじん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510818" y="-46783"/>
                <a:ext cx="77050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107389" y="-46783"/>
                <a:ext cx="54255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め</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grpSp>
        <p:nvGrpSpPr>
          <p:cNvPr id="57" name="グループ化 56"/>
          <p:cNvGrpSpPr/>
          <p:nvPr/>
        </p:nvGrpSpPr>
        <p:grpSpPr>
          <a:xfrm>
            <a:off x="1359296" y="1942607"/>
            <a:ext cx="2389752" cy="2934559"/>
            <a:chOff x="1359296" y="2000482"/>
            <a:chExt cx="2389752" cy="2934559"/>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59296" y="2000482"/>
              <a:ext cx="2198920" cy="2934559"/>
            </a:xfrm>
            <a:prstGeom prst="rect">
              <a:avLst/>
            </a:prstGeom>
          </p:spPr>
        </p:pic>
        <p:grpSp>
          <p:nvGrpSpPr>
            <p:cNvPr id="22" name="グループ化 21"/>
            <p:cNvGrpSpPr/>
            <p:nvPr/>
          </p:nvGrpSpPr>
          <p:grpSpPr>
            <a:xfrm>
              <a:off x="3275672" y="2076123"/>
              <a:ext cx="473376" cy="587998"/>
              <a:chOff x="2924175" y="1838613"/>
              <a:chExt cx="508635" cy="631795"/>
            </a:xfrm>
          </p:grpSpPr>
          <p:cxnSp>
            <p:nvCxnSpPr>
              <p:cNvPr id="25" name="直線コネクタ 24"/>
              <p:cNvCxnSpPr/>
              <p:nvPr/>
            </p:nvCxnSpPr>
            <p:spPr>
              <a:xfrm>
                <a:off x="3114675" y="18386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028950" y="188052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924175" y="1849378"/>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223260" y="186271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337560" y="1927483"/>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432810" y="1900114"/>
                <a:ext cx="0" cy="542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40" name="グループ化 39"/>
          <p:cNvGrpSpPr/>
          <p:nvPr/>
        </p:nvGrpSpPr>
        <p:grpSpPr>
          <a:xfrm>
            <a:off x="1316055" y="5590199"/>
            <a:ext cx="2653916" cy="300960"/>
            <a:chOff x="1248651" y="4784203"/>
            <a:chExt cx="2653916" cy="300960"/>
          </a:xfrm>
        </p:grpSpPr>
        <p:sp>
          <p:nvSpPr>
            <p:cNvPr id="41" name="角丸四角形 40"/>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677053" y="4254701"/>
            <a:ext cx="3931920" cy="1048242"/>
            <a:chOff x="871634" y="4440816"/>
            <a:chExt cx="3931920" cy="1048242"/>
          </a:xfrm>
        </p:grpSpPr>
        <p:sp>
          <p:nvSpPr>
            <p:cNvPr id="44" name="テキスト ボックス 43"/>
            <p:cNvSpPr txBox="1"/>
            <p:nvPr/>
          </p:nvSpPr>
          <p:spPr>
            <a:xfrm>
              <a:off x="871634" y="4569318"/>
              <a:ext cx="3931920" cy="919740"/>
            </a:xfrm>
            <a:prstGeom prst="rect">
              <a:avLst/>
            </a:prstGeom>
            <a:solidFill>
              <a:srgbClr val="002060"/>
            </a:solidFill>
            <a:ln w="28575">
              <a:noFill/>
            </a:ln>
          </p:spPr>
          <p:txBody>
            <a:bodyPr wrap="square" tIns="324000" bIns="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dirty="0"/>
                <a:t>こころの危機</a:t>
              </a:r>
            </a:p>
          </p:txBody>
        </p:sp>
        <p:sp>
          <p:nvSpPr>
            <p:cNvPr id="45" name="タイトル 1">
              <a:extLst>
                <a:ext uri="{FF2B5EF4-FFF2-40B4-BE49-F238E27FC236}">
                  <a16:creationId xmlns="" xmlns:a16="http://schemas.microsoft.com/office/drawing/2014/main" id="{9B6DAEEB-483B-4B47-9ECC-AB22CB36E0C8}"/>
                </a:ext>
              </a:extLst>
            </p:cNvPr>
            <p:cNvSpPr txBox="1">
              <a:spLocks/>
            </p:cNvSpPr>
            <p:nvPr/>
          </p:nvSpPr>
          <p:spPr>
            <a:xfrm>
              <a:off x="3110943" y="4440816"/>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　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grpSp>
        <p:nvGrpSpPr>
          <p:cNvPr id="5" name="グループ化 4"/>
          <p:cNvGrpSpPr/>
          <p:nvPr/>
        </p:nvGrpSpPr>
        <p:grpSpPr>
          <a:xfrm>
            <a:off x="5427330" y="1442510"/>
            <a:ext cx="6529319" cy="1116555"/>
            <a:chOff x="5427330" y="1442510"/>
            <a:chExt cx="6529319" cy="1116555"/>
          </a:xfrm>
        </p:grpSpPr>
        <p:sp>
          <p:nvSpPr>
            <p:cNvPr id="35" name="テキスト ボックス 34"/>
            <p:cNvSpPr txBox="1"/>
            <p:nvPr/>
          </p:nvSpPr>
          <p:spPr>
            <a:xfrm>
              <a:off x="5697109" y="1851179"/>
              <a:ext cx="6259540" cy="707886"/>
            </a:xfrm>
            <a:prstGeom prst="rect">
              <a:avLst/>
            </a:prstGeom>
            <a:noFill/>
          </p:spPr>
          <p:txBody>
            <a:bodyPr wrap="square" rtlCol="0">
              <a:spAutoFit/>
            </a:bodyPr>
            <a:lstStyle/>
            <a:p>
              <a:r>
                <a:rPr lang="ja-JP" altLang="en-US" sz="4000" dirty="0">
                  <a:latin typeface="UD デジタル 教科書体 NK-R" panose="02020400000000000000" pitchFamily="18" charset="-128"/>
                  <a:ea typeface="UD デジタル 教科書体 NK-R" panose="02020400000000000000" pitchFamily="18" charset="-128"/>
                </a:rPr>
                <a:t>理想と現実の違いにショック</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27330" y="1442510"/>
              <a:ext cx="175705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りそう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797839" y="1442510"/>
              <a:ext cx="175705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latin typeface="UD デジタル 教科書体 NP-R" panose="02020400000000000000" pitchFamily="18" charset="-128"/>
                  <a:ea typeface="UD デジタル 教科書体 NP-R" panose="02020400000000000000" pitchFamily="18" charset="-128"/>
                </a:rPr>
                <a:t>げんじつ</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356888" y="1442510"/>
              <a:ext cx="115750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ちが</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5311863" y="2580775"/>
            <a:ext cx="6644786" cy="1108326"/>
            <a:chOff x="5311863" y="2580775"/>
            <a:chExt cx="6644786" cy="1108326"/>
          </a:xfrm>
        </p:grpSpPr>
        <p:sp>
          <p:nvSpPr>
            <p:cNvPr id="36" name="テキスト ボックス 35"/>
            <p:cNvSpPr txBox="1"/>
            <p:nvPr/>
          </p:nvSpPr>
          <p:spPr>
            <a:xfrm>
              <a:off x="5697109" y="2981215"/>
              <a:ext cx="6259540"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同年代の社員がいない</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11863" y="2580775"/>
              <a:ext cx="247412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どうねんだい</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5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465455" y="2580775"/>
              <a:ext cx="16322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しゃいん</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5504853" y="3725911"/>
            <a:ext cx="6647252" cy="1093226"/>
            <a:chOff x="5504853" y="3725911"/>
            <a:chExt cx="6647252" cy="1093226"/>
          </a:xfrm>
        </p:grpSpPr>
        <p:sp>
          <p:nvSpPr>
            <p:cNvPr id="37" name="テキスト ボックス 36"/>
            <p:cNvSpPr txBox="1"/>
            <p:nvPr/>
          </p:nvSpPr>
          <p:spPr>
            <a:xfrm>
              <a:off x="5697108" y="4111251"/>
              <a:ext cx="6454997"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何もやる気が出ない</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5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504853" y="3725911"/>
              <a:ext cx="10116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なに</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5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326774" y="3725911"/>
              <a:ext cx="10116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5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350043" y="3725911"/>
              <a:ext cx="10116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a:latin typeface="UD デジタル 教科書体 NP-R" panose="02020400000000000000" pitchFamily="18" charset="-128"/>
                  <a:ea typeface="UD デジタル 教科書体 NP-R" panose="02020400000000000000" pitchFamily="18" charset="-128"/>
                </a:rPr>
                <a:t>で</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8" name="グループ化 7"/>
          <p:cNvGrpSpPr/>
          <p:nvPr/>
        </p:nvGrpSpPr>
        <p:grpSpPr>
          <a:xfrm>
            <a:off x="5342519" y="4831261"/>
            <a:ext cx="6849481" cy="1117913"/>
            <a:chOff x="5342519" y="4831261"/>
            <a:chExt cx="6849481" cy="1117913"/>
          </a:xfrm>
        </p:grpSpPr>
        <p:sp>
          <p:nvSpPr>
            <p:cNvPr id="38" name="テキスト ボックス 37"/>
            <p:cNvSpPr txBox="1"/>
            <p:nvPr/>
          </p:nvSpPr>
          <p:spPr>
            <a:xfrm>
              <a:off x="5697108" y="5241288"/>
              <a:ext cx="6454997"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食欲が無くなり体重が減少</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sp>
          <p:nvSpPr>
            <p:cNvPr id="5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42519" y="4831261"/>
              <a:ext cx="183407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しょくよく</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5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079777" y="4831261"/>
              <a:ext cx="9173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な</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5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330150" y="4831261"/>
              <a:ext cx="23056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たいじゅう</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5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886306" y="4831261"/>
              <a:ext cx="230569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300" dirty="0" smtClean="0">
                  <a:effectLst/>
                  <a:latin typeface="UD デジタル 教科書体 NP-R" panose="02020400000000000000" pitchFamily="18" charset="-128"/>
                  <a:ea typeface="UD デジタル 教科書体 NP-R" panose="02020400000000000000" pitchFamily="18" charset="-128"/>
                </a:rPr>
                <a:t>げんしょう</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44564767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4130" y="2015188"/>
            <a:ext cx="2327695" cy="3106415"/>
          </a:xfrm>
          <a:prstGeom prst="rect">
            <a:avLst/>
          </a:prstGeom>
        </p:spPr>
      </p:pic>
      <p:sp>
        <p:nvSpPr>
          <p:cNvPr id="2" name="正方形/長方形 1"/>
          <p:cNvSpPr/>
          <p:nvPr/>
        </p:nvSpPr>
        <p:spPr>
          <a:xfrm>
            <a:off x="4744130" y="1944068"/>
            <a:ext cx="2484957" cy="338237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6118" y="1957515"/>
            <a:ext cx="2172130" cy="3164088"/>
          </a:xfrm>
          <a:prstGeom prst="rect">
            <a:avLst/>
          </a:prstGeom>
        </p:spPr>
      </p:pic>
      <p:grpSp>
        <p:nvGrpSpPr>
          <p:cNvPr id="41" name="グループ化 40"/>
          <p:cNvGrpSpPr/>
          <p:nvPr/>
        </p:nvGrpSpPr>
        <p:grpSpPr>
          <a:xfrm>
            <a:off x="6405282" y="4202582"/>
            <a:ext cx="3035947" cy="2305301"/>
            <a:chOff x="-47946" y="4391107"/>
            <a:chExt cx="3035947" cy="2305301"/>
          </a:xfrm>
        </p:grpSpPr>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714" y="4391107"/>
              <a:ext cx="1344626" cy="1651553"/>
            </a:xfrm>
            <a:prstGeom prst="rect">
              <a:avLst/>
            </a:prstGeom>
          </p:spPr>
        </p:pic>
        <p:sp>
          <p:nvSpPr>
            <p:cNvPr id="45" name="テキスト ボックス 44"/>
            <p:cNvSpPr txBox="1"/>
            <p:nvPr/>
          </p:nvSpPr>
          <p:spPr>
            <a:xfrm>
              <a:off x="-47946" y="5988522"/>
              <a:ext cx="3035947"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カウンセラー</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nvGrpSpPr>
          <p:cNvPr id="38" name="グループ化 37"/>
          <p:cNvGrpSpPr/>
          <p:nvPr/>
        </p:nvGrpSpPr>
        <p:grpSpPr>
          <a:xfrm>
            <a:off x="508000" y="-46783"/>
            <a:ext cx="11176000" cy="1027721"/>
            <a:chOff x="508000" y="-46783"/>
            <a:chExt cx="11176000" cy="1027721"/>
          </a:xfrm>
        </p:grpSpPr>
        <p:sp>
          <p:nvSpPr>
            <p:cNvPr id="39" name="テキスト ボックス 38"/>
            <p:cNvSpPr txBox="1"/>
            <p:nvPr/>
          </p:nvSpPr>
          <p:spPr>
            <a:xfrm>
              <a:off x="508000" y="110924"/>
              <a:ext cx="11176000" cy="870014"/>
            </a:xfrm>
            <a:prstGeom prst="rect">
              <a:avLst/>
            </a:prstGeom>
            <a:noFill/>
            <a:ln w="38100">
              <a:solidFill>
                <a:srgbClr val="00B050"/>
              </a:solidFill>
            </a:ln>
          </p:spPr>
          <p:txBody>
            <a:bodyPr wrap="square" tIns="252000" bIns="0" rtlCol="0">
              <a:no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社会人</a:t>
              </a:r>
              <a:r>
                <a:rPr kumimoji="1" lang="ja-JP" altLang="en-US" sz="4000" dirty="0" smtClean="0">
                  <a:latin typeface="UD デジタル 教科書体 NK-R" panose="02020400000000000000" pitchFamily="18" charset="-128"/>
                  <a:ea typeface="UD デジタル 教科書体 NK-R" panose="02020400000000000000" pitchFamily="18" charset="-128"/>
                </a:rPr>
                <a:t>１年目の</a:t>
              </a:r>
              <a:r>
                <a:rPr kumimoji="1" lang="en-US" altLang="ja-JP" sz="4000" dirty="0" smtClean="0">
                  <a:latin typeface="UD デジタル 教科書体 NK-R" panose="02020400000000000000" pitchFamily="18" charset="-128"/>
                  <a:ea typeface="UD デジタル 教科書体 NK-R" panose="02020400000000000000" pitchFamily="18" charset="-128"/>
                </a:rPr>
                <a:t>C</a:t>
              </a:r>
              <a:r>
                <a:rPr kumimoji="1" lang="ja-JP" altLang="en-US" sz="4000" dirty="0" smtClean="0">
                  <a:latin typeface="UD デジタル 教科書体 NK-R" panose="02020400000000000000" pitchFamily="18" charset="-128"/>
                  <a:ea typeface="UD デジタル 教科書体 NK-R" panose="02020400000000000000" pitchFamily="18" charset="-128"/>
                </a:rPr>
                <a:t>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grpSp>
          <p:nvGrpSpPr>
            <p:cNvPr id="40" name="グループ化 39"/>
            <p:cNvGrpSpPr/>
            <p:nvPr/>
          </p:nvGrpSpPr>
          <p:grpSpPr>
            <a:xfrm>
              <a:off x="3611301" y="-46783"/>
              <a:ext cx="3019551" cy="650649"/>
              <a:chOff x="3611301" y="-46783"/>
              <a:chExt cx="3019551" cy="650649"/>
            </a:xfrm>
          </p:grpSpPr>
          <p:sp>
            <p:nvSpPr>
              <p:cNvPr id="4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611301" y="-46783"/>
                <a:ext cx="192761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しゃかいじん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537929" y="-46783"/>
                <a:ext cx="7162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126480" y="-46783"/>
                <a:ext cx="50437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め</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grpSp>
        <p:nvGrpSpPr>
          <p:cNvPr id="13" name="グループ化 12"/>
          <p:cNvGrpSpPr/>
          <p:nvPr/>
        </p:nvGrpSpPr>
        <p:grpSpPr>
          <a:xfrm>
            <a:off x="1397139" y="956068"/>
            <a:ext cx="1933643" cy="2435011"/>
            <a:chOff x="1397139" y="956068"/>
            <a:chExt cx="1933643" cy="2435011"/>
          </a:xfrm>
        </p:grpSpPr>
        <p:grpSp>
          <p:nvGrpSpPr>
            <p:cNvPr id="44" name="グループ化 43"/>
            <p:cNvGrpSpPr/>
            <p:nvPr/>
          </p:nvGrpSpPr>
          <p:grpSpPr>
            <a:xfrm>
              <a:off x="1397139" y="956068"/>
              <a:ext cx="1933643" cy="2435011"/>
              <a:chOff x="7282329" y="4076501"/>
              <a:chExt cx="1933643" cy="2435011"/>
            </a:xfrm>
          </p:grpSpPr>
          <p:sp>
            <p:nvSpPr>
              <p:cNvPr id="8" name="テキスト ボックス 7"/>
              <p:cNvSpPr txBox="1"/>
              <p:nvPr/>
            </p:nvSpPr>
            <p:spPr>
              <a:xfrm>
                <a:off x="7282329" y="5803626"/>
                <a:ext cx="1933643"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家族</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448346" y="4076501"/>
                <a:ext cx="1601608" cy="1655351"/>
              </a:xfrm>
              <a:prstGeom prst="rect">
                <a:avLst/>
              </a:prstGeom>
            </p:spPr>
          </p:pic>
        </p:grpSp>
        <p:sp>
          <p:nvSpPr>
            <p:cNvPr id="5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516562" y="2341241"/>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かぞく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7" name="グループ化 16"/>
          <p:cNvGrpSpPr/>
          <p:nvPr/>
        </p:nvGrpSpPr>
        <p:grpSpPr>
          <a:xfrm>
            <a:off x="2813556" y="1001547"/>
            <a:ext cx="2331420" cy="2408284"/>
            <a:chOff x="2813556" y="1001547"/>
            <a:chExt cx="2331420" cy="2408284"/>
          </a:xfrm>
        </p:grpSpPr>
        <p:grpSp>
          <p:nvGrpSpPr>
            <p:cNvPr id="61" name="グループ化 60"/>
            <p:cNvGrpSpPr/>
            <p:nvPr/>
          </p:nvGrpSpPr>
          <p:grpSpPr>
            <a:xfrm>
              <a:off x="2813556" y="1001547"/>
              <a:ext cx="2331420" cy="2408284"/>
              <a:chOff x="8069881" y="2304420"/>
              <a:chExt cx="2331420" cy="2408284"/>
            </a:xfrm>
          </p:grpSpPr>
          <p:sp>
            <p:nvSpPr>
              <p:cNvPr id="59" name="テキスト ボックス 58"/>
              <p:cNvSpPr txBox="1"/>
              <p:nvPr/>
            </p:nvSpPr>
            <p:spPr>
              <a:xfrm>
                <a:off x="8069881" y="4004818"/>
                <a:ext cx="233142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親戚</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60" name="図 5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580092" y="2304420"/>
                <a:ext cx="1310999" cy="1564385"/>
              </a:xfrm>
              <a:prstGeom prst="rect">
                <a:avLst/>
              </a:prstGeom>
            </p:spPr>
          </p:pic>
        </p:grpSp>
        <p:sp>
          <p:nvSpPr>
            <p:cNvPr id="5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148782" y="2341241"/>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しんせき</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3" name="グループ化 2"/>
          <p:cNvGrpSpPr/>
          <p:nvPr/>
        </p:nvGrpSpPr>
        <p:grpSpPr>
          <a:xfrm>
            <a:off x="-195175" y="1024357"/>
            <a:ext cx="1933643" cy="2359338"/>
            <a:chOff x="-195175" y="1024357"/>
            <a:chExt cx="1933643" cy="2359338"/>
          </a:xfrm>
        </p:grpSpPr>
        <p:grpSp>
          <p:nvGrpSpPr>
            <p:cNvPr id="22" name="グループ化 21"/>
            <p:cNvGrpSpPr/>
            <p:nvPr/>
          </p:nvGrpSpPr>
          <p:grpSpPr>
            <a:xfrm>
              <a:off x="-195175" y="1024357"/>
              <a:ext cx="1933643" cy="2359338"/>
              <a:chOff x="7403939" y="733811"/>
              <a:chExt cx="1933643" cy="2359338"/>
            </a:xfrm>
          </p:grpSpPr>
          <p:sp>
            <p:nvSpPr>
              <p:cNvPr id="7" name="テキスト ボックス 6"/>
              <p:cNvSpPr txBox="1"/>
              <p:nvPr/>
            </p:nvSpPr>
            <p:spPr>
              <a:xfrm>
                <a:off x="7403939" y="2385263"/>
                <a:ext cx="1933643"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友人</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02882" y="733811"/>
                <a:ext cx="1249676" cy="1616553"/>
              </a:xfrm>
              <a:prstGeom prst="rect">
                <a:avLst/>
              </a:prstGeom>
            </p:spPr>
          </p:pic>
        </p:grpSp>
        <p:sp>
          <p:nvSpPr>
            <p:cNvPr id="6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9804" y="2352816"/>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ゆうじん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8" name="グループ化 17"/>
          <p:cNvGrpSpPr/>
          <p:nvPr/>
        </p:nvGrpSpPr>
        <p:grpSpPr>
          <a:xfrm>
            <a:off x="6933724" y="1079385"/>
            <a:ext cx="2068676" cy="3031674"/>
            <a:chOff x="6933724" y="1079385"/>
            <a:chExt cx="2068676" cy="3031674"/>
          </a:xfrm>
        </p:grpSpPr>
        <p:grpSp>
          <p:nvGrpSpPr>
            <p:cNvPr id="9" name="グループ化 8"/>
            <p:cNvGrpSpPr/>
            <p:nvPr/>
          </p:nvGrpSpPr>
          <p:grpSpPr>
            <a:xfrm>
              <a:off x="6992826" y="1079385"/>
              <a:ext cx="2009574" cy="3031674"/>
              <a:chOff x="6992826" y="1079385"/>
              <a:chExt cx="2009574" cy="3031674"/>
            </a:xfrm>
          </p:grpSpPr>
          <p:sp>
            <p:nvSpPr>
              <p:cNvPr id="56" name="テキスト ボックス 55"/>
              <p:cNvSpPr txBox="1"/>
              <p:nvPr/>
            </p:nvSpPr>
            <p:spPr>
              <a:xfrm>
                <a:off x="6992826" y="2664509"/>
                <a:ext cx="2009574" cy="1446550"/>
              </a:xfrm>
              <a:prstGeom prst="rect">
                <a:avLst/>
              </a:prstGeom>
              <a:noFill/>
            </p:spPr>
            <p:txBody>
              <a:bodyPr wrap="square" rtlCol="0">
                <a:spAutoFit/>
              </a:bodyPr>
              <a:lstStyle/>
              <a:p>
                <a:pPr algn="ctr">
                  <a:lnSpc>
                    <a:spcPct val="110000"/>
                  </a:lnSpc>
                </a:pPr>
                <a:r>
                  <a:rPr lang="ja-JP" altLang="en-US" sz="4000" dirty="0" smtClean="0">
                    <a:latin typeface="UD デジタル 教科書体 NK-R" panose="02020400000000000000" pitchFamily="18" charset="-128"/>
                    <a:ea typeface="UD デジタル 教科書体 NK-R" panose="02020400000000000000" pitchFamily="18" charset="-128"/>
                  </a:rPr>
                  <a:t>高校の</a:t>
                </a:r>
                <a:r>
                  <a:rPr lang="en-US" altLang="ja-JP" sz="4000" dirty="0" smtClean="0">
                    <a:latin typeface="UD デジタル 教科書体 NK-R" panose="02020400000000000000" pitchFamily="18" charset="-128"/>
                    <a:ea typeface="UD デジタル 教科書体 NK-R" panose="02020400000000000000" pitchFamily="18" charset="-128"/>
                  </a:rPr>
                  <a:t/>
                </a:r>
                <a:br>
                  <a:rPr lang="en-US" altLang="ja-JP" sz="4000" dirty="0" smtClean="0">
                    <a:latin typeface="UD デジタル 教科書体 NK-R" panose="02020400000000000000" pitchFamily="18" charset="-128"/>
                    <a:ea typeface="UD デジタル 教科書体 NK-R" panose="02020400000000000000" pitchFamily="18" charset="-128"/>
                  </a:rPr>
                </a:br>
                <a:r>
                  <a:rPr lang="ja-JP" altLang="en-US" sz="4000" dirty="0" smtClean="0">
                    <a:latin typeface="UD デジタル 教科書体 NK-R" panose="02020400000000000000" pitchFamily="18" charset="-128"/>
                    <a:ea typeface="UD デジタル 教科書体 NK-R" panose="02020400000000000000" pitchFamily="18" charset="-128"/>
                  </a:rPr>
                  <a:t>先生</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29087" y="1079385"/>
                <a:ext cx="1602395" cy="1478620"/>
              </a:xfrm>
              <a:prstGeom prst="rect">
                <a:avLst/>
              </a:prstGeom>
            </p:spPr>
          </p:pic>
        </p:grpSp>
        <p:sp>
          <p:nvSpPr>
            <p:cNvPr id="6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933724" y="2364391"/>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こうこう</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6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161968" y="3058370"/>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せんせい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9" name="グループ化 18"/>
          <p:cNvGrpSpPr/>
          <p:nvPr/>
        </p:nvGrpSpPr>
        <p:grpSpPr>
          <a:xfrm>
            <a:off x="10106026" y="987817"/>
            <a:ext cx="1777378" cy="2409141"/>
            <a:chOff x="10106026" y="987817"/>
            <a:chExt cx="1777378" cy="2409141"/>
          </a:xfrm>
        </p:grpSpPr>
        <p:grpSp>
          <p:nvGrpSpPr>
            <p:cNvPr id="15" name="グループ化 14"/>
            <p:cNvGrpSpPr/>
            <p:nvPr/>
          </p:nvGrpSpPr>
          <p:grpSpPr>
            <a:xfrm>
              <a:off x="10106026" y="987817"/>
              <a:ext cx="1777378" cy="2409141"/>
              <a:chOff x="7035249" y="1061126"/>
              <a:chExt cx="1777378" cy="2409141"/>
            </a:xfrm>
          </p:grpSpPr>
          <p:sp>
            <p:nvSpPr>
              <p:cNvPr id="50" name="テキスト ボックス 49"/>
              <p:cNvSpPr txBox="1"/>
              <p:nvPr/>
            </p:nvSpPr>
            <p:spPr>
              <a:xfrm>
                <a:off x="7035249" y="2762381"/>
                <a:ext cx="1777378" cy="707886"/>
              </a:xfrm>
              <a:prstGeom prst="rect">
                <a:avLst/>
              </a:prstGeom>
              <a:noFill/>
            </p:spPr>
            <p:txBody>
              <a:bodyPr wrap="square" rtlCol="0">
                <a:sp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上司</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81548" y="1061126"/>
                <a:ext cx="1731078" cy="1579609"/>
              </a:xfrm>
              <a:prstGeom prst="rect">
                <a:avLst/>
              </a:prstGeom>
            </p:spPr>
          </p:pic>
        </p:grpSp>
        <p:sp>
          <p:nvSpPr>
            <p:cNvPr id="6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135040" y="2375966"/>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じょうし</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0" name="グループ化 19"/>
          <p:cNvGrpSpPr/>
          <p:nvPr/>
        </p:nvGrpSpPr>
        <p:grpSpPr>
          <a:xfrm>
            <a:off x="8151812" y="2468480"/>
            <a:ext cx="2584200" cy="2293565"/>
            <a:chOff x="8151812" y="2468480"/>
            <a:chExt cx="2584200" cy="2293565"/>
          </a:xfrm>
        </p:grpSpPr>
        <p:grpSp>
          <p:nvGrpSpPr>
            <p:cNvPr id="16" name="グループ化 15"/>
            <p:cNvGrpSpPr/>
            <p:nvPr/>
          </p:nvGrpSpPr>
          <p:grpSpPr>
            <a:xfrm>
              <a:off x="8300619" y="2468480"/>
              <a:ext cx="2346315" cy="2293565"/>
              <a:chOff x="9010021" y="480078"/>
              <a:chExt cx="2346315" cy="2293565"/>
            </a:xfrm>
          </p:grpSpPr>
          <p:sp>
            <p:nvSpPr>
              <p:cNvPr id="49" name="テキスト ボックス 48"/>
              <p:cNvSpPr txBox="1"/>
              <p:nvPr/>
            </p:nvSpPr>
            <p:spPr>
              <a:xfrm>
                <a:off x="9010021" y="2065757"/>
                <a:ext cx="2346315"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先輩社員</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52" name="図 5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453776" y="480078"/>
                <a:ext cx="1458804" cy="1444641"/>
              </a:xfrm>
              <a:prstGeom prst="rect">
                <a:avLst/>
              </a:prstGeom>
            </p:spPr>
          </p:pic>
        </p:grpSp>
        <p:sp>
          <p:nvSpPr>
            <p:cNvPr id="6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151812" y="3720594"/>
              <a:ext cx="155283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せんぱい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6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183176" y="3720594"/>
              <a:ext cx="155283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しゃいん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3" name="グループ化 22"/>
          <p:cNvGrpSpPr/>
          <p:nvPr/>
        </p:nvGrpSpPr>
        <p:grpSpPr>
          <a:xfrm>
            <a:off x="-16487" y="3165713"/>
            <a:ext cx="2046325" cy="3175882"/>
            <a:chOff x="-16487" y="3165713"/>
            <a:chExt cx="2046325" cy="3175882"/>
          </a:xfrm>
        </p:grpSpPr>
        <p:grpSp>
          <p:nvGrpSpPr>
            <p:cNvPr id="35" name="グループ化 34"/>
            <p:cNvGrpSpPr/>
            <p:nvPr/>
          </p:nvGrpSpPr>
          <p:grpSpPr>
            <a:xfrm>
              <a:off x="96195" y="3165713"/>
              <a:ext cx="1933643" cy="3175882"/>
              <a:chOff x="181591" y="4051650"/>
              <a:chExt cx="1933643" cy="3175882"/>
            </a:xfrm>
          </p:grpSpPr>
          <p:pic>
            <p:nvPicPr>
              <p:cNvPr id="36" name="図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80653" y="4051650"/>
                <a:ext cx="1530545" cy="1706181"/>
              </a:xfrm>
              <a:prstGeom prst="rect">
                <a:avLst/>
              </a:prstGeom>
            </p:spPr>
          </p:pic>
          <p:sp>
            <p:nvSpPr>
              <p:cNvPr id="37" name="テキスト ボックス 36"/>
              <p:cNvSpPr txBox="1"/>
              <p:nvPr/>
            </p:nvSpPr>
            <p:spPr>
              <a:xfrm>
                <a:off x="181591" y="5780982"/>
                <a:ext cx="1933643" cy="1446550"/>
              </a:xfrm>
              <a:prstGeom prst="rect">
                <a:avLst/>
              </a:prstGeom>
              <a:noFill/>
            </p:spPr>
            <p:txBody>
              <a:bodyPr wrap="square" rtlCol="0">
                <a:spAutoFit/>
              </a:bodyPr>
              <a:lstStyle/>
              <a:p>
                <a:pPr algn="ctr">
                  <a:lnSpc>
                    <a:spcPct val="110000"/>
                  </a:lnSpc>
                </a:pPr>
                <a:r>
                  <a:rPr lang="ja-JP" altLang="en-US" sz="4000" dirty="0">
                    <a:latin typeface="UD デジタル 教科書体 NK-R" panose="02020400000000000000" pitchFamily="18" charset="-128"/>
                    <a:ea typeface="UD デジタル 教科書体 NK-R" panose="02020400000000000000" pitchFamily="18" charset="-128"/>
                  </a:rPr>
                  <a:t>こころの</a:t>
                </a:r>
                <a:r>
                  <a:rPr lang="en-US" altLang="ja-JP" sz="4000" dirty="0">
                    <a:latin typeface="UD デジタル 教科書体 NK-R" panose="02020400000000000000" pitchFamily="18" charset="-128"/>
                    <a:ea typeface="UD デジタル 教科書体 NK-R" panose="02020400000000000000" pitchFamily="18" charset="-128"/>
                  </a:rPr>
                  <a:t/>
                </a:r>
                <a:br>
                  <a:rPr lang="en-US" altLang="ja-JP" sz="4000" dirty="0">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専門医</a:t>
                </a:r>
              </a:p>
            </p:txBody>
          </p:sp>
        </p:grpSp>
        <p:sp>
          <p:nvSpPr>
            <p:cNvPr id="6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6487" y="5243331"/>
              <a:ext cx="203515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せん</a:t>
              </a:r>
              <a:r>
                <a:rPr lang="ja-JP" altLang="en-US" sz="2000" dirty="0" smtClean="0">
                  <a:latin typeface="UD デジタル 教科書体 NP-R" panose="02020400000000000000" pitchFamily="18" charset="-128"/>
                  <a:ea typeface="UD デジタル 教科書体 NP-R" panose="02020400000000000000" pitchFamily="18" charset="-128"/>
                </a:rPr>
                <a:t>もん</a:t>
              </a:r>
              <a:r>
                <a:rPr lang="ja-JP" altLang="en-US" sz="900" dirty="0" smtClean="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1" name="グループ化 20"/>
          <p:cNvGrpSpPr/>
          <p:nvPr/>
        </p:nvGrpSpPr>
        <p:grpSpPr>
          <a:xfrm>
            <a:off x="1920016" y="3674797"/>
            <a:ext cx="4038381" cy="3176490"/>
            <a:chOff x="1920016" y="3674797"/>
            <a:chExt cx="4038381" cy="3176490"/>
          </a:xfrm>
        </p:grpSpPr>
        <p:grpSp>
          <p:nvGrpSpPr>
            <p:cNvPr id="12" name="グループ化 11"/>
            <p:cNvGrpSpPr/>
            <p:nvPr/>
          </p:nvGrpSpPr>
          <p:grpSpPr>
            <a:xfrm>
              <a:off x="2006752" y="3674797"/>
              <a:ext cx="3929790" cy="3176490"/>
              <a:chOff x="2006752" y="3674797"/>
              <a:chExt cx="3929790" cy="3176490"/>
            </a:xfrm>
          </p:grpSpPr>
          <p:sp>
            <p:nvSpPr>
              <p:cNvPr id="48" name="テキスト ボックス 47"/>
              <p:cNvSpPr txBox="1"/>
              <p:nvPr/>
            </p:nvSpPr>
            <p:spPr>
              <a:xfrm>
                <a:off x="2006752" y="5404737"/>
                <a:ext cx="3929790" cy="1446550"/>
              </a:xfrm>
              <a:prstGeom prst="rect">
                <a:avLst/>
              </a:prstGeom>
              <a:noFill/>
            </p:spPr>
            <p:txBody>
              <a:bodyPr wrap="square" rtlCol="0">
                <a:spAutoFit/>
              </a:bodyPr>
              <a:lstStyle/>
              <a:p>
                <a:pPr algn="ctr">
                  <a:lnSpc>
                    <a:spcPct val="110000"/>
                  </a:lnSpc>
                </a:pPr>
                <a:r>
                  <a:rPr lang="ja-JP" altLang="en-US" sz="4000" dirty="0">
                    <a:latin typeface="UD デジタル 教科書体 NK-R" panose="02020400000000000000" pitchFamily="18" charset="-128"/>
                    <a:ea typeface="UD デジタル 教科書体 NK-R" panose="02020400000000000000" pitchFamily="18" charset="-128"/>
                  </a:rPr>
                  <a:t>市町村や保健所</a:t>
                </a:r>
                <a:r>
                  <a:rPr lang="en-US" altLang="ja-JP" sz="4000" dirty="0">
                    <a:latin typeface="UD デジタル 教科書体 NK-R" panose="02020400000000000000" pitchFamily="18" charset="-128"/>
                    <a:ea typeface="UD デジタル 教科書体 NK-R" panose="02020400000000000000" pitchFamily="18" charset="-128"/>
                  </a:rPr>
                  <a:t/>
                </a:r>
                <a:br>
                  <a:rPr lang="en-US" altLang="ja-JP" sz="4000" dirty="0">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の相談員</a:t>
                </a:r>
              </a:p>
            </p:txBody>
          </p:sp>
          <p:pic>
            <p:nvPicPr>
              <p:cNvPr id="10" name="図 9"/>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108004" y="3674797"/>
                <a:ext cx="1333269" cy="1722763"/>
              </a:xfrm>
              <a:prstGeom prst="rect">
                <a:avLst/>
              </a:prstGeom>
            </p:spPr>
          </p:pic>
        </p:grpSp>
        <p:sp>
          <p:nvSpPr>
            <p:cNvPr id="6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920016" y="5125280"/>
              <a:ext cx="20534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しちょうそん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7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904989" y="5125280"/>
              <a:ext cx="20534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ほけんじょ</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7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168522" y="5775830"/>
              <a:ext cx="20534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そうだんいん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25" name="グループ化 24"/>
          <p:cNvGrpSpPr/>
          <p:nvPr/>
        </p:nvGrpSpPr>
        <p:grpSpPr>
          <a:xfrm>
            <a:off x="9749303" y="3535164"/>
            <a:ext cx="2455250" cy="3136706"/>
            <a:chOff x="9749303" y="3535164"/>
            <a:chExt cx="2455250" cy="3136706"/>
          </a:xfrm>
        </p:grpSpPr>
        <p:grpSp>
          <p:nvGrpSpPr>
            <p:cNvPr id="53" name="グループ化 52"/>
            <p:cNvGrpSpPr/>
            <p:nvPr/>
          </p:nvGrpSpPr>
          <p:grpSpPr>
            <a:xfrm>
              <a:off x="9749303" y="3535164"/>
              <a:ext cx="2366172" cy="3136706"/>
              <a:chOff x="2039431" y="978669"/>
              <a:chExt cx="2366172" cy="3136706"/>
            </a:xfrm>
          </p:grpSpPr>
          <p:sp>
            <p:nvSpPr>
              <p:cNvPr id="47" name="テキスト ボックス 46"/>
              <p:cNvSpPr txBox="1"/>
              <p:nvPr/>
            </p:nvSpPr>
            <p:spPr>
              <a:xfrm>
                <a:off x="2039431" y="3407489"/>
                <a:ext cx="2366172"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ＳＮＳ相談</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26" name="図 2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flipH="1">
                <a:off x="2582384" y="978669"/>
                <a:ext cx="1727705" cy="2272686"/>
              </a:xfrm>
              <a:prstGeom prst="rect">
                <a:avLst/>
              </a:prstGeom>
            </p:spPr>
          </p:pic>
        </p:grpSp>
        <p:sp>
          <p:nvSpPr>
            <p:cNvPr id="7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623847" y="5629895"/>
              <a:ext cx="158070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94308161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90185" y="3391587"/>
            <a:ext cx="2149641" cy="283872"/>
          </a:xfrm>
          <a:prstGeom prst="rect">
            <a:avLst/>
          </a:prstGeom>
        </p:spPr>
      </p:pic>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91516" y="3559793"/>
            <a:ext cx="1737848" cy="2343788"/>
          </a:xfrm>
          <a:prstGeom prst="rect">
            <a:avLst/>
          </a:prstGeom>
        </p:spPr>
      </p:pic>
      <p:pic>
        <p:nvPicPr>
          <p:cNvPr id="40" name="図 3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3911649" y="2797473"/>
            <a:ext cx="687646" cy="932143"/>
          </a:xfrm>
          <a:prstGeom prst="rect">
            <a:avLst/>
          </a:prstGeom>
        </p:spPr>
      </p:pic>
      <p:grpSp>
        <p:nvGrpSpPr>
          <p:cNvPr id="36" name="グループ化 35"/>
          <p:cNvGrpSpPr/>
          <p:nvPr/>
        </p:nvGrpSpPr>
        <p:grpSpPr>
          <a:xfrm>
            <a:off x="508000" y="-46783"/>
            <a:ext cx="11176000" cy="1027721"/>
            <a:chOff x="508000" y="-46783"/>
            <a:chExt cx="11176000" cy="1027721"/>
          </a:xfrm>
        </p:grpSpPr>
        <p:sp>
          <p:nvSpPr>
            <p:cNvPr id="43" name="テキスト ボックス 42"/>
            <p:cNvSpPr txBox="1"/>
            <p:nvPr/>
          </p:nvSpPr>
          <p:spPr>
            <a:xfrm>
              <a:off x="508000" y="110924"/>
              <a:ext cx="11176000" cy="870014"/>
            </a:xfrm>
            <a:prstGeom prst="rect">
              <a:avLst/>
            </a:prstGeom>
            <a:noFill/>
            <a:ln w="38100">
              <a:solidFill>
                <a:srgbClr val="00B050"/>
              </a:solidFill>
            </a:ln>
          </p:spPr>
          <p:txBody>
            <a:bodyPr wrap="square" tIns="252000" bIns="0" rtlCol="0">
              <a:no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社会人</a:t>
              </a:r>
              <a:r>
                <a:rPr kumimoji="1" lang="ja-JP" altLang="en-US" sz="4000" dirty="0" smtClean="0">
                  <a:latin typeface="UD デジタル 教科書体 NK-R" panose="02020400000000000000" pitchFamily="18" charset="-128"/>
                  <a:ea typeface="UD デジタル 教科書体 NK-R" panose="02020400000000000000" pitchFamily="18" charset="-128"/>
                </a:rPr>
                <a:t>１年目の</a:t>
              </a:r>
              <a:r>
                <a:rPr kumimoji="1" lang="en-US" altLang="ja-JP" sz="4000" dirty="0" smtClean="0">
                  <a:latin typeface="UD デジタル 教科書体 NK-R" panose="02020400000000000000" pitchFamily="18" charset="-128"/>
                  <a:ea typeface="UD デジタル 教科書体 NK-R" panose="02020400000000000000" pitchFamily="18" charset="-128"/>
                </a:rPr>
                <a:t>C</a:t>
              </a:r>
              <a:r>
                <a:rPr kumimoji="1" lang="ja-JP" altLang="en-US" sz="4000" dirty="0" smtClean="0">
                  <a:latin typeface="UD デジタル 教科書体 NK-R" panose="02020400000000000000" pitchFamily="18" charset="-128"/>
                  <a:ea typeface="UD デジタル 教科書体 NK-R" panose="02020400000000000000" pitchFamily="18" charset="-128"/>
                </a:rPr>
                <a:t>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grpSp>
          <p:nvGrpSpPr>
            <p:cNvPr id="46" name="グループ化 45"/>
            <p:cNvGrpSpPr/>
            <p:nvPr/>
          </p:nvGrpSpPr>
          <p:grpSpPr>
            <a:xfrm>
              <a:off x="3576577" y="-46783"/>
              <a:ext cx="3098226" cy="650649"/>
              <a:chOff x="3576577" y="-46783"/>
              <a:chExt cx="3098226" cy="650649"/>
            </a:xfrm>
          </p:grpSpPr>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576577" y="-46783"/>
                <a:ext cx="199705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しゃかいじん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75513" y="-46783"/>
                <a:ext cx="84111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082529" y="-46783"/>
                <a:ext cx="59227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め</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grpSp>
        <p:nvGrpSpPr>
          <p:cNvPr id="2" name="グループ化 1"/>
          <p:cNvGrpSpPr/>
          <p:nvPr/>
        </p:nvGrpSpPr>
        <p:grpSpPr>
          <a:xfrm>
            <a:off x="316806" y="1238556"/>
            <a:ext cx="2485317" cy="2522028"/>
            <a:chOff x="316806" y="1238556"/>
            <a:chExt cx="2485317" cy="2522028"/>
          </a:xfrm>
        </p:grpSpPr>
        <p:grpSp>
          <p:nvGrpSpPr>
            <p:cNvPr id="28" name="グループ化 27"/>
            <p:cNvGrpSpPr/>
            <p:nvPr/>
          </p:nvGrpSpPr>
          <p:grpSpPr>
            <a:xfrm>
              <a:off x="397379" y="1621894"/>
              <a:ext cx="2366172" cy="2138690"/>
              <a:chOff x="397379" y="1621894"/>
              <a:chExt cx="2366172" cy="2138690"/>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48839" y="2540039"/>
                <a:ext cx="1268786" cy="1220545"/>
              </a:xfrm>
              <a:custGeom>
                <a:avLst/>
                <a:gdLst>
                  <a:gd name="connsiteX0" fmla="*/ 392654 w 1268786"/>
                  <a:gd name="connsiteY0" fmla="*/ 0 h 1220545"/>
                  <a:gd name="connsiteX1" fmla="*/ 876132 w 1268786"/>
                  <a:gd name="connsiteY1" fmla="*/ 0 h 1220545"/>
                  <a:gd name="connsiteX2" fmla="*/ 881328 w 1268786"/>
                  <a:gd name="connsiteY2" fmla="*/ 1613 h 1220545"/>
                  <a:gd name="connsiteX3" fmla="*/ 1268786 w 1268786"/>
                  <a:gd name="connsiteY3" fmla="*/ 586152 h 1220545"/>
                  <a:gd name="connsiteX4" fmla="*/ 634393 w 1268786"/>
                  <a:gd name="connsiteY4" fmla="*/ 1220545 h 1220545"/>
                  <a:gd name="connsiteX5" fmla="*/ 0 w 1268786"/>
                  <a:gd name="connsiteY5" fmla="*/ 586152 h 1220545"/>
                  <a:gd name="connsiteX6" fmla="*/ 387459 w 1268786"/>
                  <a:gd name="connsiteY6" fmla="*/ 1613 h 122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786" h="1220545">
                    <a:moveTo>
                      <a:pt x="392654" y="0"/>
                    </a:moveTo>
                    <a:lnTo>
                      <a:pt x="876132" y="0"/>
                    </a:lnTo>
                    <a:lnTo>
                      <a:pt x="881328" y="1613"/>
                    </a:lnTo>
                    <a:cubicBezTo>
                      <a:pt x="1109021" y="97919"/>
                      <a:pt x="1268786" y="323378"/>
                      <a:pt x="1268786" y="586152"/>
                    </a:cubicBezTo>
                    <a:cubicBezTo>
                      <a:pt x="1268786" y="936518"/>
                      <a:pt x="984759" y="1220545"/>
                      <a:pt x="634393" y="1220545"/>
                    </a:cubicBezTo>
                    <a:cubicBezTo>
                      <a:pt x="284027" y="1220545"/>
                      <a:pt x="0" y="936518"/>
                      <a:pt x="0" y="586152"/>
                    </a:cubicBezTo>
                    <a:cubicBezTo>
                      <a:pt x="0" y="323378"/>
                      <a:pt x="159765" y="97919"/>
                      <a:pt x="387459" y="1613"/>
                    </a:cubicBezTo>
                    <a:close/>
                  </a:path>
                </a:pathLst>
              </a:custGeom>
            </p:spPr>
          </p:pic>
          <p:grpSp>
            <p:nvGrpSpPr>
              <p:cNvPr id="5" name="グループ化 4"/>
              <p:cNvGrpSpPr/>
              <p:nvPr/>
            </p:nvGrpSpPr>
            <p:grpSpPr>
              <a:xfrm>
                <a:off x="397379" y="1621894"/>
                <a:ext cx="2366172" cy="2138688"/>
                <a:chOff x="397379" y="1818663"/>
                <a:chExt cx="2366172" cy="2138688"/>
              </a:xfrm>
            </p:grpSpPr>
            <p:sp>
              <p:nvSpPr>
                <p:cNvPr id="41" name="円形吹き出し 40"/>
                <p:cNvSpPr/>
                <p:nvPr/>
              </p:nvSpPr>
              <p:spPr>
                <a:xfrm flipH="1">
                  <a:off x="948654" y="2688567"/>
                  <a:ext cx="1268784" cy="1268784"/>
                </a:xfrm>
                <a:prstGeom prst="wedgeEllipseCallout">
                  <a:avLst>
                    <a:gd name="adj1" fmla="val -60060"/>
                    <a:gd name="adj2" fmla="val 4425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テキスト ボックス 41"/>
                <p:cNvSpPr txBox="1"/>
                <p:nvPr/>
              </p:nvSpPr>
              <p:spPr>
                <a:xfrm>
                  <a:off x="397379" y="1818663"/>
                  <a:ext cx="2366172"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電話</a:t>
                  </a:r>
                  <a:r>
                    <a:rPr lang="ja-JP" altLang="en-US" sz="4000" dirty="0">
                      <a:latin typeface="UD デジタル 教科書体 NK-R" panose="02020400000000000000" pitchFamily="18" charset="-128"/>
                      <a:ea typeface="UD デジタル 教科書体 NK-R" panose="02020400000000000000" pitchFamily="18" charset="-128"/>
                    </a:rPr>
                    <a:t>相談</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sp>
          <p:nvSpPr>
            <p:cNvPr id="5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16806" y="1238556"/>
              <a:ext cx="146524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でんわ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336875" y="1238556"/>
              <a:ext cx="146524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4982547" y="1437493"/>
            <a:ext cx="6438122" cy="4639713"/>
            <a:chOff x="4982547" y="1437493"/>
            <a:chExt cx="6438122" cy="4639713"/>
          </a:xfrm>
        </p:grpSpPr>
        <p:grpSp>
          <p:nvGrpSpPr>
            <p:cNvPr id="4" name="グループ化 3"/>
            <p:cNvGrpSpPr/>
            <p:nvPr/>
          </p:nvGrpSpPr>
          <p:grpSpPr>
            <a:xfrm>
              <a:off x="4982547" y="1437493"/>
              <a:ext cx="6438122" cy="4639713"/>
              <a:chOff x="4982547" y="1561488"/>
              <a:chExt cx="6438122" cy="4639713"/>
            </a:xfrm>
          </p:grpSpPr>
          <p:grpSp>
            <p:nvGrpSpPr>
              <p:cNvPr id="45" name="グループ化 44"/>
              <p:cNvGrpSpPr/>
              <p:nvPr/>
            </p:nvGrpSpPr>
            <p:grpSpPr>
              <a:xfrm>
                <a:off x="5149433" y="1561488"/>
                <a:ext cx="6011493" cy="4466087"/>
                <a:chOff x="4795569" y="1772745"/>
                <a:chExt cx="6340819" cy="4710751"/>
              </a:xfrm>
            </p:grpSpPr>
            <p:sp>
              <p:nvSpPr>
                <p:cNvPr id="7" name="正方形/長方形 6"/>
                <p:cNvSpPr/>
                <p:nvPr/>
              </p:nvSpPr>
              <p:spPr>
                <a:xfrm>
                  <a:off x="4795569" y="3124907"/>
                  <a:ext cx="6340819" cy="253647"/>
                </a:xfrm>
                <a:prstGeom prst="rect">
                  <a:avLst/>
                </a:prstGeom>
                <a:solidFill>
                  <a:srgbClr val="FFCC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4795569" y="1772745"/>
                  <a:ext cx="6340819" cy="4710751"/>
                  <a:chOff x="5584372" y="2024743"/>
                  <a:chExt cx="5176157" cy="3845495"/>
                </a:xfrm>
              </p:grpSpPr>
              <p:sp>
                <p:nvSpPr>
                  <p:cNvPr id="12" name="フリーフォーム 11"/>
                  <p:cNvSpPr/>
                  <p:nvPr/>
                </p:nvSpPr>
                <p:spPr>
                  <a:xfrm>
                    <a:off x="5584372" y="2024743"/>
                    <a:ext cx="5176157" cy="375557"/>
                  </a:xfrm>
                  <a:custGeom>
                    <a:avLst/>
                    <a:gdLst>
                      <a:gd name="connsiteX0" fmla="*/ 86019 w 5176157"/>
                      <a:gd name="connsiteY0" fmla="*/ 0 h 375557"/>
                      <a:gd name="connsiteX1" fmla="*/ 5090138 w 5176157"/>
                      <a:gd name="connsiteY1" fmla="*/ 0 h 375557"/>
                      <a:gd name="connsiteX2" fmla="*/ 5176157 w 5176157"/>
                      <a:gd name="connsiteY2" fmla="*/ 86019 h 375557"/>
                      <a:gd name="connsiteX3" fmla="*/ 5176157 w 5176157"/>
                      <a:gd name="connsiteY3" fmla="*/ 375557 h 375557"/>
                      <a:gd name="connsiteX4" fmla="*/ 0 w 5176157"/>
                      <a:gd name="connsiteY4" fmla="*/ 375557 h 375557"/>
                      <a:gd name="connsiteX5" fmla="*/ 0 w 5176157"/>
                      <a:gd name="connsiteY5" fmla="*/ 86019 h 375557"/>
                      <a:gd name="connsiteX6" fmla="*/ 86019 w 5176157"/>
                      <a:gd name="connsiteY6" fmla="*/ 0 h 37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6157" h="375557">
                        <a:moveTo>
                          <a:pt x="86019" y="0"/>
                        </a:moveTo>
                        <a:lnTo>
                          <a:pt x="5090138" y="0"/>
                        </a:lnTo>
                        <a:cubicBezTo>
                          <a:pt x="5137645" y="0"/>
                          <a:pt x="5176157" y="38512"/>
                          <a:pt x="5176157" y="86019"/>
                        </a:cubicBezTo>
                        <a:lnTo>
                          <a:pt x="5176157" y="375557"/>
                        </a:lnTo>
                        <a:lnTo>
                          <a:pt x="0" y="375557"/>
                        </a:lnTo>
                        <a:lnTo>
                          <a:pt x="0" y="86019"/>
                        </a:lnTo>
                        <a:cubicBezTo>
                          <a:pt x="0" y="38512"/>
                          <a:pt x="38512" y="0"/>
                          <a:pt x="86019" y="0"/>
                        </a:cubicBezTo>
                        <a:close/>
                      </a:path>
                    </a:pathLst>
                  </a:cu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584372" y="2024743"/>
                    <a:ext cx="5176157" cy="3845495"/>
                  </a:xfrm>
                  <a:prstGeom prst="roundRect">
                    <a:avLst>
                      <a:gd name="adj" fmla="val 2356"/>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695126" y="2142376"/>
                    <a:ext cx="155790" cy="15579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4962407" y="3684767"/>
                  <a:ext cx="1470775" cy="120957"/>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962407" y="4073614"/>
                  <a:ext cx="1470775" cy="120957"/>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62407" y="4462459"/>
                  <a:ext cx="1470775" cy="120957"/>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62407" y="4851305"/>
                  <a:ext cx="1470775" cy="120957"/>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62407" y="5240150"/>
                  <a:ext cx="1470775" cy="120957"/>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962407" y="2463755"/>
                  <a:ext cx="5025886" cy="768216"/>
                </a:xfrm>
                <a:prstGeom prst="rect">
                  <a:avLst/>
                </a:prstGeom>
                <a:noFill/>
              </p:spPr>
              <p:txBody>
                <a:bodyPr wrap="square" rtlCol="0">
                  <a:spAutoFit/>
                </a:bodyPr>
                <a:lstStyle/>
                <a:p>
                  <a:r>
                    <a:rPr kumimoji="1" lang="ja-JP" altLang="en-US" sz="4000" dirty="0" smtClean="0">
                      <a:latin typeface="UD デジタル 教科書体 NK-R" panose="02020400000000000000" pitchFamily="18" charset="-128"/>
                      <a:ea typeface="UD デジタル 教科書体 NK-R" panose="02020400000000000000" pitchFamily="18" charset="-128"/>
                    </a:rPr>
                    <a:t>相談窓口案内</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p:cNvCxnSpPr/>
                <p:nvPr/>
              </p:nvCxnSpPr>
              <p:spPr>
                <a:xfrm flipV="1">
                  <a:off x="6608882" y="3433887"/>
                  <a:ext cx="0" cy="2872479"/>
                </a:xfrm>
                <a:prstGeom prst="line">
                  <a:avLst/>
                </a:prstGeom>
                <a:ln>
                  <a:solidFill>
                    <a:srgbClr val="C5CDCD"/>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741858" y="3728191"/>
                  <a:ext cx="2814254" cy="707886"/>
                </a:xfrm>
                <a:prstGeom prst="rect">
                  <a:avLst/>
                </a:prstGeom>
                <a:noFill/>
              </p:spPr>
              <p:txBody>
                <a:bodyPr wrap="square" rtlCol="0">
                  <a:spAutoFit/>
                </a:bodyPr>
                <a:lstStyle/>
                <a:p>
                  <a:r>
                    <a:rPr kumimoji="1" lang="ja-JP" altLang="en-US" sz="4000" dirty="0" smtClean="0">
                      <a:latin typeface="UD デジタル 教科書体 NK-R" panose="02020400000000000000" pitchFamily="18" charset="-128"/>
                      <a:ea typeface="UD デジタル 教科書体 NK-R" panose="02020400000000000000" pitchFamily="18" charset="-128"/>
                    </a:rPr>
                    <a:t>電話相談</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7741858" y="4617549"/>
                  <a:ext cx="2814254"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メール相談</a:t>
                  </a:r>
                  <a:endParaRPr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7741858" y="5506908"/>
                  <a:ext cx="2814254" cy="746666"/>
                </a:xfrm>
                <a:prstGeom prst="rect">
                  <a:avLst/>
                </a:prstGeom>
                <a:noFill/>
              </p:spPr>
              <p:txBody>
                <a:bodyPr wrap="square" rtlCol="0">
                  <a:spAutoFit/>
                </a:bodyPr>
                <a:lstStyle/>
                <a:p>
                  <a:r>
                    <a:rPr lang="ja-JP" altLang="en-US" sz="4000" spc="200" dirty="0" smtClean="0">
                      <a:latin typeface="UD デジタル 教科書体 NK-R" panose="02020400000000000000" pitchFamily="18" charset="-128"/>
                      <a:ea typeface="UD デジタル 教科書体 NK-R" panose="02020400000000000000" pitchFamily="18" charset="-128"/>
                    </a:rPr>
                    <a:t>ＳＮＳ</a:t>
                  </a:r>
                  <a:r>
                    <a:rPr lang="ja-JP" altLang="en-US" sz="4000" dirty="0" smtClean="0">
                      <a:latin typeface="UD デジタル 教科書体 NK-R" panose="02020400000000000000" pitchFamily="18" charset="-128"/>
                      <a:ea typeface="UD デジタル 教科書体 NK-R" panose="02020400000000000000" pitchFamily="18" charset="-128"/>
                    </a:rPr>
                    <a:t>相談</a:t>
                  </a:r>
                  <a:endParaRPr lang="ja-JP" altLang="en-US" sz="4000" dirty="0">
                    <a:latin typeface="UD デジタル 教科書体 NK-R" panose="02020400000000000000" pitchFamily="18" charset="-128"/>
                    <a:ea typeface="UD デジタル 教科書体 NK-R" panose="02020400000000000000" pitchFamily="18" charset="-128"/>
                  </a:endParaRPr>
                </a:p>
              </p:txBody>
            </p:sp>
            <p:grpSp>
              <p:nvGrpSpPr>
                <p:cNvPr id="15" name="グループ化 14"/>
                <p:cNvGrpSpPr/>
                <p:nvPr/>
              </p:nvGrpSpPr>
              <p:grpSpPr>
                <a:xfrm>
                  <a:off x="7055893" y="3806849"/>
                  <a:ext cx="476791" cy="2251071"/>
                  <a:chOff x="6880192" y="3766813"/>
                  <a:chExt cx="476791" cy="2251071"/>
                </a:xfrm>
              </p:grpSpPr>
              <p:sp>
                <p:nvSpPr>
                  <p:cNvPr id="31" name="Freeform 319"/>
                  <p:cNvSpPr/>
                  <p:nvPr/>
                </p:nvSpPr>
                <p:spPr>
                  <a:xfrm>
                    <a:off x="6880192" y="3766813"/>
                    <a:ext cx="476791" cy="476791"/>
                  </a:xfrm>
                  <a:custGeom>
                    <a:avLst/>
                    <a:gdLst/>
                    <a:ahLst/>
                    <a:cxnLst/>
                    <a:rect l="l" t="t" r="r" b="b"/>
                    <a:pathLst>
                      <a:path w="432707" h="432707">
                        <a:moveTo>
                          <a:pt x="81132" y="0"/>
                        </a:moveTo>
                        <a:lnTo>
                          <a:pt x="351574" y="0"/>
                        </a:lnTo>
                        <a:cubicBezTo>
                          <a:pt x="373923" y="0"/>
                          <a:pt x="393033" y="7935"/>
                          <a:pt x="408902" y="23804"/>
                        </a:cubicBezTo>
                        <a:cubicBezTo>
                          <a:pt x="424772" y="39674"/>
                          <a:pt x="432707" y="58783"/>
                          <a:pt x="432707" y="81133"/>
                        </a:cubicBezTo>
                        <a:lnTo>
                          <a:pt x="432707" y="351575"/>
                        </a:lnTo>
                        <a:cubicBezTo>
                          <a:pt x="432707" y="373924"/>
                          <a:pt x="424772" y="393033"/>
                          <a:pt x="408902" y="408903"/>
                        </a:cubicBezTo>
                        <a:cubicBezTo>
                          <a:pt x="393033" y="424772"/>
                          <a:pt x="373923" y="432707"/>
                          <a:pt x="351574" y="432707"/>
                        </a:cubicBezTo>
                        <a:lnTo>
                          <a:pt x="81132" y="432707"/>
                        </a:lnTo>
                        <a:cubicBezTo>
                          <a:pt x="58784" y="432707"/>
                          <a:pt x="39674" y="424772"/>
                          <a:pt x="23804" y="408903"/>
                        </a:cubicBezTo>
                        <a:cubicBezTo>
                          <a:pt x="7935" y="393033"/>
                          <a:pt x="0" y="373924"/>
                          <a:pt x="0" y="351575"/>
                        </a:cubicBezTo>
                        <a:lnTo>
                          <a:pt x="0" y="81133"/>
                        </a:lnTo>
                        <a:cubicBezTo>
                          <a:pt x="0" y="58783"/>
                          <a:pt x="7935" y="39674"/>
                          <a:pt x="23804" y="23804"/>
                        </a:cubicBezTo>
                        <a:cubicBezTo>
                          <a:pt x="39674" y="7935"/>
                          <a:pt x="58784" y="0"/>
                          <a:pt x="81132" y="0"/>
                        </a:cubicBezTo>
                        <a:close/>
                        <a:moveTo>
                          <a:pt x="132686" y="72118"/>
                        </a:moveTo>
                        <a:cubicBezTo>
                          <a:pt x="123670" y="72118"/>
                          <a:pt x="114187" y="74184"/>
                          <a:pt x="104233" y="78315"/>
                        </a:cubicBezTo>
                        <a:cubicBezTo>
                          <a:pt x="95594" y="82259"/>
                          <a:pt x="88082" y="91133"/>
                          <a:pt x="81696" y="104937"/>
                        </a:cubicBezTo>
                        <a:cubicBezTo>
                          <a:pt x="75311" y="118741"/>
                          <a:pt x="72118" y="130995"/>
                          <a:pt x="72118" y="141700"/>
                        </a:cubicBezTo>
                        <a:cubicBezTo>
                          <a:pt x="72118" y="144705"/>
                          <a:pt x="72353" y="147898"/>
                          <a:pt x="72822" y="151278"/>
                        </a:cubicBezTo>
                        <a:cubicBezTo>
                          <a:pt x="73292" y="154659"/>
                          <a:pt x="73761" y="157523"/>
                          <a:pt x="74230" y="159871"/>
                        </a:cubicBezTo>
                        <a:cubicBezTo>
                          <a:pt x="74700" y="162218"/>
                          <a:pt x="75545" y="165317"/>
                          <a:pt x="76766" y="169167"/>
                        </a:cubicBezTo>
                        <a:cubicBezTo>
                          <a:pt x="77987" y="173017"/>
                          <a:pt x="78926" y="175787"/>
                          <a:pt x="79583" y="177477"/>
                        </a:cubicBezTo>
                        <a:cubicBezTo>
                          <a:pt x="80240" y="179168"/>
                          <a:pt x="81414" y="182267"/>
                          <a:pt x="83104" y="186774"/>
                        </a:cubicBezTo>
                        <a:cubicBezTo>
                          <a:pt x="84795" y="191281"/>
                          <a:pt x="85828" y="194098"/>
                          <a:pt x="86203" y="195225"/>
                        </a:cubicBezTo>
                        <a:cubicBezTo>
                          <a:pt x="97471" y="226026"/>
                          <a:pt x="117802" y="256122"/>
                          <a:pt x="147193" y="285513"/>
                        </a:cubicBezTo>
                        <a:cubicBezTo>
                          <a:pt x="176585" y="314905"/>
                          <a:pt x="206681" y="335235"/>
                          <a:pt x="237481" y="346504"/>
                        </a:cubicBezTo>
                        <a:cubicBezTo>
                          <a:pt x="238609" y="346879"/>
                          <a:pt x="241425" y="347912"/>
                          <a:pt x="245933" y="349603"/>
                        </a:cubicBezTo>
                        <a:cubicBezTo>
                          <a:pt x="250441" y="351293"/>
                          <a:pt x="253539" y="352467"/>
                          <a:pt x="255229" y="353124"/>
                        </a:cubicBezTo>
                        <a:cubicBezTo>
                          <a:pt x="256919" y="353781"/>
                          <a:pt x="259689" y="354720"/>
                          <a:pt x="263539" y="355941"/>
                        </a:cubicBezTo>
                        <a:cubicBezTo>
                          <a:pt x="267390" y="357162"/>
                          <a:pt x="270489" y="358007"/>
                          <a:pt x="272836" y="358476"/>
                        </a:cubicBezTo>
                        <a:cubicBezTo>
                          <a:pt x="275183" y="358946"/>
                          <a:pt x="278048" y="359415"/>
                          <a:pt x="281428" y="359885"/>
                        </a:cubicBezTo>
                        <a:cubicBezTo>
                          <a:pt x="284809" y="360355"/>
                          <a:pt x="288001" y="360589"/>
                          <a:pt x="291007" y="360589"/>
                        </a:cubicBezTo>
                        <a:cubicBezTo>
                          <a:pt x="301711" y="360589"/>
                          <a:pt x="313965" y="357397"/>
                          <a:pt x="327769" y="351011"/>
                        </a:cubicBezTo>
                        <a:cubicBezTo>
                          <a:pt x="341573" y="344626"/>
                          <a:pt x="350447" y="337113"/>
                          <a:pt x="354391" y="328474"/>
                        </a:cubicBezTo>
                        <a:cubicBezTo>
                          <a:pt x="358523" y="318520"/>
                          <a:pt x="360589" y="309036"/>
                          <a:pt x="360589" y="300022"/>
                        </a:cubicBezTo>
                        <a:cubicBezTo>
                          <a:pt x="360589" y="297956"/>
                          <a:pt x="360401" y="296453"/>
                          <a:pt x="360025" y="295514"/>
                        </a:cubicBezTo>
                        <a:cubicBezTo>
                          <a:pt x="359462" y="294012"/>
                          <a:pt x="355847" y="291242"/>
                          <a:pt x="349179" y="287204"/>
                        </a:cubicBezTo>
                        <a:cubicBezTo>
                          <a:pt x="342513" y="283166"/>
                          <a:pt x="334202" y="278518"/>
                          <a:pt x="324248" y="273259"/>
                        </a:cubicBezTo>
                        <a:lnTo>
                          <a:pt x="309317" y="265089"/>
                        </a:lnTo>
                        <a:cubicBezTo>
                          <a:pt x="308379" y="264526"/>
                          <a:pt x="306595" y="263305"/>
                          <a:pt x="303965" y="261427"/>
                        </a:cubicBezTo>
                        <a:cubicBezTo>
                          <a:pt x="301336" y="259549"/>
                          <a:pt x="298989" y="258141"/>
                          <a:pt x="296923" y="257202"/>
                        </a:cubicBezTo>
                        <a:cubicBezTo>
                          <a:pt x="294857" y="256262"/>
                          <a:pt x="292885" y="255793"/>
                          <a:pt x="291007" y="255793"/>
                        </a:cubicBezTo>
                        <a:cubicBezTo>
                          <a:pt x="287626" y="255793"/>
                          <a:pt x="283213" y="258845"/>
                          <a:pt x="277766" y="264949"/>
                        </a:cubicBezTo>
                        <a:cubicBezTo>
                          <a:pt x="272320" y="271052"/>
                          <a:pt x="266967" y="277203"/>
                          <a:pt x="261708" y="283401"/>
                        </a:cubicBezTo>
                        <a:cubicBezTo>
                          <a:pt x="256450" y="289598"/>
                          <a:pt x="252319" y="292697"/>
                          <a:pt x="249313" y="292697"/>
                        </a:cubicBezTo>
                        <a:cubicBezTo>
                          <a:pt x="247999" y="292697"/>
                          <a:pt x="246449" y="292368"/>
                          <a:pt x="244665" y="291711"/>
                        </a:cubicBezTo>
                        <a:cubicBezTo>
                          <a:pt x="242881" y="291054"/>
                          <a:pt x="241425" y="290443"/>
                          <a:pt x="240299" y="289880"/>
                        </a:cubicBezTo>
                        <a:cubicBezTo>
                          <a:pt x="239172" y="289317"/>
                          <a:pt x="237575" y="288424"/>
                          <a:pt x="235509" y="287204"/>
                        </a:cubicBezTo>
                        <a:cubicBezTo>
                          <a:pt x="233443" y="285983"/>
                          <a:pt x="232129" y="285185"/>
                          <a:pt x="231565" y="284809"/>
                        </a:cubicBezTo>
                        <a:cubicBezTo>
                          <a:pt x="212973" y="274480"/>
                          <a:pt x="196962" y="262601"/>
                          <a:pt x="183534" y="249173"/>
                        </a:cubicBezTo>
                        <a:cubicBezTo>
                          <a:pt x="170106" y="235745"/>
                          <a:pt x="158228" y="219734"/>
                          <a:pt x="147898" y="201141"/>
                        </a:cubicBezTo>
                        <a:cubicBezTo>
                          <a:pt x="147522" y="200578"/>
                          <a:pt x="146724" y="199263"/>
                          <a:pt x="145503" y="197197"/>
                        </a:cubicBezTo>
                        <a:cubicBezTo>
                          <a:pt x="144283" y="195131"/>
                          <a:pt x="143390" y="193535"/>
                          <a:pt x="142827" y="192408"/>
                        </a:cubicBezTo>
                        <a:cubicBezTo>
                          <a:pt x="142263" y="191281"/>
                          <a:pt x="141654" y="189826"/>
                          <a:pt x="140996" y="188042"/>
                        </a:cubicBezTo>
                        <a:cubicBezTo>
                          <a:pt x="140339" y="186257"/>
                          <a:pt x="140010" y="184708"/>
                          <a:pt x="140010" y="183393"/>
                        </a:cubicBezTo>
                        <a:cubicBezTo>
                          <a:pt x="140010" y="180952"/>
                          <a:pt x="141935" y="177806"/>
                          <a:pt x="145785" y="173956"/>
                        </a:cubicBezTo>
                        <a:cubicBezTo>
                          <a:pt x="149635" y="170106"/>
                          <a:pt x="153861" y="166491"/>
                          <a:pt x="158462" y="163110"/>
                        </a:cubicBezTo>
                        <a:cubicBezTo>
                          <a:pt x="163063" y="159730"/>
                          <a:pt x="167289" y="156021"/>
                          <a:pt x="171139" y="151983"/>
                        </a:cubicBezTo>
                        <a:cubicBezTo>
                          <a:pt x="174989" y="147945"/>
                          <a:pt x="176913" y="144517"/>
                          <a:pt x="176913" y="141700"/>
                        </a:cubicBezTo>
                        <a:cubicBezTo>
                          <a:pt x="176913" y="139822"/>
                          <a:pt x="176444" y="137850"/>
                          <a:pt x="175505" y="135784"/>
                        </a:cubicBezTo>
                        <a:cubicBezTo>
                          <a:pt x="174567" y="133719"/>
                          <a:pt x="173158" y="131371"/>
                          <a:pt x="171280" y="128742"/>
                        </a:cubicBezTo>
                        <a:cubicBezTo>
                          <a:pt x="169402" y="126112"/>
                          <a:pt x="168181" y="124328"/>
                          <a:pt x="167618" y="123389"/>
                        </a:cubicBezTo>
                        <a:cubicBezTo>
                          <a:pt x="167054" y="122262"/>
                          <a:pt x="165646" y="119586"/>
                          <a:pt x="163392" y="115360"/>
                        </a:cubicBezTo>
                        <a:cubicBezTo>
                          <a:pt x="161138" y="111135"/>
                          <a:pt x="158791" y="106862"/>
                          <a:pt x="156349" y="102543"/>
                        </a:cubicBezTo>
                        <a:cubicBezTo>
                          <a:pt x="153907" y="98223"/>
                          <a:pt x="151419" y="93763"/>
                          <a:pt x="148884" y="89161"/>
                        </a:cubicBezTo>
                        <a:cubicBezTo>
                          <a:pt x="146348" y="84560"/>
                          <a:pt x="144001" y="80757"/>
                          <a:pt x="141841" y="77752"/>
                        </a:cubicBezTo>
                        <a:cubicBezTo>
                          <a:pt x="139682" y="74747"/>
                          <a:pt x="138132" y="73057"/>
                          <a:pt x="137193" y="72681"/>
                        </a:cubicBezTo>
                        <a:cubicBezTo>
                          <a:pt x="136254" y="72306"/>
                          <a:pt x="134752" y="72118"/>
                          <a:pt x="132686" y="7211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グループ化 10"/>
                  <p:cNvGrpSpPr/>
                  <p:nvPr/>
                </p:nvGrpSpPr>
                <p:grpSpPr>
                  <a:xfrm>
                    <a:off x="6880192" y="4653143"/>
                    <a:ext cx="476791" cy="476791"/>
                    <a:chOff x="6880192" y="4653143"/>
                    <a:chExt cx="476791" cy="476791"/>
                  </a:xfrm>
                </p:grpSpPr>
                <p:sp>
                  <p:nvSpPr>
                    <p:cNvPr id="38" name="角丸四角形 37"/>
                    <p:cNvSpPr/>
                    <p:nvPr/>
                  </p:nvSpPr>
                  <p:spPr>
                    <a:xfrm>
                      <a:off x="6880192" y="4653143"/>
                      <a:ext cx="476791" cy="476791"/>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Isosceles Triangle 51">
                      <a:extLst>
                        <a:ext uri="{FF2B5EF4-FFF2-40B4-BE49-F238E27FC236}">
                          <a16:creationId xmlns="" xmlns:a16="http://schemas.microsoft.com/office/drawing/2014/main" id="{2296D13E-298C-4F01-A77D-43547A7AEFA9}"/>
                        </a:ext>
                      </a:extLst>
                    </p:cNvPr>
                    <p:cNvSpPr/>
                    <p:nvPr/>
                  </p:nvSpPr>
                  <p:spPr>
                    <a:xfrm>
                      <a:off x="6949520" y="4767563"/>
                      <a:ext cx="338135" cy="24795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9" name="角丸四角形 8"/>
                  <p:cNvSpPr/>
                  <p:nvPr/>
                </p:nvSpPr>
                <p:spPr>
                  <a:xfrm>
                    <a:off x="6880192" y="5541093"/>
                    <a:ext cx="476791" cy="476791"/>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Freeform 198"/>
                  <p:cNvSpPr/>
                  <p:nvPr/>
                </p:nvSpPr>
                <p:spPr>
                  <a:xfrm>
                    <a:off x="6929278" y="5617223"/>
                    <a:ext cx="378618" cy="324530"/>
                  </a:xfrm>
                  <a:custGeom>
                    <a:avLst/>
                    <a:gdLst/>
                    <a:ahLst/>
                    <a:cxnLst/>
                    <a:rect l="l" t="t" r="r" b="b"/>
                    <a:pathLst>
                      <a:path w="504824" h="432707">
                        <a:moveTo>
                          <a:pt x="252412" y="0"/>
                        </a:moveTo>
                        <a:cubicBezTo>
                          <a:pt x="298237" y="0"/>
                          <a:pt x="340493" y="8029"/>
                          <a:pt x="379182" y="24086"/>
                        </a:cubicBezTo>
                        <a:cubicBezTo>
                          <a:pt x="417870" y="40143"/>
                          <a:pt x="448483" y="62023"/>
                          <a:pt x="471019" y="89725"/>
                        </a:cubicBezTo>
                        <a:cubicBezTo>
                          <a:pt x="493556" y="117426"/>
                          <a:pt x="504824" y="147616"/>
                          <a:pt x="504824" y="180294"/>
                        </a:cubicBezTo>
                        <a:cubicBezTo>
                          <a:pt x="504824" y="212973"/>
                          <a:pt x="493556" y="243163"/>
                          <a:pt x="471019" y="270864"/>
                        </a:cubicBezTo>
                        <a:cubicBezTo>
                          <a:pt x="448483" y="298566"/>
                          <a:pt x="417870" y="320446"/>
                          <a:pt x="379182" y="336503"/>
                        </a:cubicBezTo>
                        <a:cubicBezTo>
                          <a:pt x="340493" y="352560"/>
                          <a:pt x="298237" y="360589"/>
                          <a:pt x="252412" y="360589"/>
                        </a:cubicBezTo>
                        <a:cubicBezTo>
                          <a:pt x="239265" y="360589"/>
                          <a:pt x="225650" y="359838"/>
                          <a:pt x="211564" y="358335"/>
                        </a:cubicBezTo>
                        <a:cubicBezTo>
                          <a:pt x="174378" y="391202"/>
                          <a:pt x="131182" y="413926"/>
                          <a:pt x="81977" y="426509"/>
                        </a:cubicBezTo>
                        <a:cubicBezTo>
                          <a:pt x="72774" y="429139"/>
                          <a:pt x="62070" y="431204"/>
                          <a:pt x="49862" y="432707"/>
                        </a:cubicBezTo>
                        <a:lnTo>
                          <a:pt x="48453" y="432707"/>
                        </a:lnTo>
                        <a:cubicBezTo>
                          <a:pt x="45637" y="432707"/>
                          <a:pt x="43101" y="431721"/>
                          <a:pt x="40848" y="429749"/>
                        </a:cubicBezTo>
                        <a:cubicBezTo>
                          <a:pt x="38594" y="427777"/>
                          <a:pt x="37092" y="425195"/>
                          <a:pt x="36341" y="422002"/>
                        </a:cubicBezTo>
                        <a:lnTo>
                          <a:pt x="36341" y="421720"/>
                        </a:lnTo>
                        <a:cubicBezTo>
                          <a:pt x="35778" y="420969"/>
                          <a:pt x="35730" y="419842"/>
                          <a:pt x="36199" y="418340"/>
                        </a:cubicBezTo>
                        <a:cubicBezTo>
                          <a:pt x="36669" y="416837"/>
                          <a:pt x="36857" y="415898"/>
                          <a:pt x="36763" y="415523"/>
                        </a:cubicBezTo>
                        <a:cubicBezTo>
                          <a:pt x="36669" y="415147"/>
                          <a:pt x="37092" y="414255"/>
                          <a:pt x="38031" y="412846"/>
                        </a:cubicBezTo>
                        <a:cubicBezTo>
                          <a:pt x="38969" y="411438"/>
                          <a:pt x="39533" y="410593"/>
                          <a:pt x="39721" y="410311"/>
                        </a:cubicBezTo>
                        <a:cubicBezTo>
                          <a:pt x="39909" y="410029"/>
                          <a:pt x="40566" y="409231"/>
                          <a:pt x="41693" y="407916"/>
                        </a:cubicBezTo>
                        <a:cubicBezTo>
                          <a:pt x="42819" y="406602"/>
                          <a:pt x="43571" y="405757"/>
                          <a:pt x="43947" y="405381"/>
                        </a:cubicBezTo>
                        <a:cubicBezTo>
                          <a:pt x="45261" y="403879"/>
                          <a:pt x="48172" y="400639"/>
                          <a:pt x="52679" y="395662"/>
                        </a:cubicBezTo>
                        <a:cubicBezTo>
                          <a:pt x="57186" y="390685"/>
                          <a:pt x="60426" y="387117"/>
                          <a:pt x="62399" y="384957"/>
                        </a:cubicBezTo>
                        <a:cubicBezTo>
                          <a:pt x="64370" y="382797"/>
                          <a:pt x="67281" y="379088"/>
                          <a:pt x="71131" y="373829"/>
                        </a:cubicBezTo>
                        <a:cubicBezTo>
                          <a:pt x="74981" y="368571"/>
                          <a:pt x="78033" y="363782"/>
                          <a:pt x="80287" y="359462"/>
                        </a:cubicBezTo>
                        <a:cubicBezTo>
                          <a:pt x="82540" y="355143"/>
                          <a:pt x="85076" y="349602"/>
                          <a:pt x="87893" y="342841"/>
                        </a:cubicBezTo>
                        <a:cubicBezTo>
                          <a:pt x="90710" y="336080"/>
                          <a:pt x="93152" y="328944"/>
                          <a:pt x="95217" y="321432"/>
                        </a:cubicBezTo>
                        <a:cubicBezTo>
                          <a:pt x="65732" y="304717"/>
                          <a:pt x="42491" y="284058"/>
                          <a:pt x="25495" y="259455"/>
                        </a:cubicBezTo>
                        <a:cubicBezTo>
                          <a:pt x="8498" y="234852"/>
                          <a:pt x="0" y="208465"/>
                          <a:pt x="0" y="180294"/>
                        </a:cubicBezTo>
                        <a:cubicBezTo>
                          <a:pt x="0" y="147616"/>
                          <a:pt x="11268" y="117426"/>
                          <a:pt x="33805" y="89725"/>
                        </a:cubicBezTo>
                        <a:cubicBezTo>
                          <a:pt x="56342" y="62023"/>
                          <a:pt x="86954" y="40143"/>
                          <a:pt x="125642" y="24086"/>
                        </a:cubicBezTo>
                        <a:cubicBezTo>
                          <a:pt x="164330" y="8029"/>
                          <a:pt x="206587" y="0"/>
                          <a:pt x="252412" y="0"/>
                        </a:cubicBezTo>
                        <a:close/>
                        <a:moveTo>
                          <a:pt x="252412" y="36059"/>
                        </a:moveTo>
                        <a:cubicBezTo>
                          <a:pt x="214099" y="36059"/>
                          <a:pt x="178275" y="42585"/>
                          <a:pt x="144939" y="55638"/>
                        </a:cubicBezTo>
                        <a:cubicBezTo>
                          <a:pt x="111603" y="68690"/>
                          <a:pt x="85122" y="86297"/>
                          <a:pt x="65497" y="108458"/>
                        </a:cubicBezTo>
                        <a:cubicBezTo>
                          <a:pt x="45871" y="130620"/>
                          <a:pt x="36059" y="154565"/>
                          <a:pt x="36059" y="180294"/>
                        </a:cubicBezTo>
                        <a:cubicBezTo>
                          <a:pt x="36059" y="201329"/>
                          <a:pt x="42773" y="221377"/>
                          <a:pt x="56200" y="240440"/>
                        </a:cubicBezTo>
                        <a:cubicBezTo>
                          <a:pt x="69629" y="259502"/>
                          <a:pt x="88550" y="275982"/>
                          <a:pt x="112966" y="289880"/>
                        </a:cubicBezTo>
                        <a:lnTo>
                          <a:pt x="137474" y="303965"/>
                        </a:lnTo>
                        <a:lnTo>
                          <a:pt x="129868" y="331009"/>
                        </a:lnTo>
                        <a:cubicBezTo>
                          <a:pt x="125360" y="348100"/>
                          <a:pt x="118787" y="364251"/>
                          <a:pt x="110148" y="379464"/>
                        </a:cubicBezTo>
                        <a:cubicBezTo>
                          <a:pt x="138694" y="367632"/>
                          <a:pt x="164519" y="351574"/>
                          <a:pt x="187619" y="331291"/>
                        </a:cubicBezTo>
                        <a:lnTo>
                          <a:pt x="199732" y="320586"/>
                        </a:lnTo>
                        <a:lnTo>
                          <a:pt x="215790" y="322277"/>
                        </a:lnTo>
                        <a:cubicBezTo>
                          <a:pt x="228748" y="323779"/>
                          <a:pt x="240956" y="324530"/>
                          <a:pt x="252412" y="324530"/>
                        </a:cubicBezTo>
                        <a:cubicBezTo>
                          <a:pt x="290724" y="324530"/>
                          <a:pt x="326548" y="318004"/>
                          <a:pt x="359884" y="304951"/>
                        </a:cubicBezTo>
                        <a:cubicBezTo>
                          <a:pt x="393220" y="291899"/>
                          <a:pt x="419701" y="274292"/>
                          <a:pt x="439327" y="252131"/>
                        </a:cubicBezTo>
                        <a:cubicBezTo>
                          <a:pt x="458952" y="229969"/>
                          <a:pt x="468766" y="206024"/>
                          <a:pt x="468766" y="180294"/>
                        </a:cubicBezTo>
                        <a:cubicBezTo>
                          <a:pt x="468766" y="154565"/>
                          <a:pt x="458952" y="130620"/>
                          <a:pt x="439327" y="108458"/>
                        </a:cubicBezTo>
                        <a:cubicBezTo>
                          <a:pt x="419701" y="86297"/>
                          <a:pt x="393220" y="68690"/>
                          <a:pt x="359884" y="55638"/>
                        </a:cubicBezTo>
                        <a:cubicBezTo>
                          <a:pt x="326548" y="42585"/>
                          <a:pt x="290724" y="36059"/>
                          <a:pt x="252412" y="360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 name="正方形/長方形 2"/>
              <p:cNvSpPr/>
              <p:nvPr/>
            </p:nvSpPr>
            <p:spPr>
              <a:xfrm>
                <a:off x="4982547" y="5772641"/>
                <a:ext cx="6438122" cy="42856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785829" y="2881648"/>
              <a:ext cx="148481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でんわ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316632" y="1714338"/>
              <a:ext cx="11624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5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336701" y="1714338"/>
              <a:ext cx="11624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effectLst/>
                  <a:latin typeface="UD デジタル 教科書体 NP-R" panose="02020400000000000000" pitchFamily="18" charset="-128"/>
                  <a:ea typeface="UD デジタル 教科書体 NP-R" panose="02020400000000000000" pitchFamily="18" charset="-128"/>
                </a:rPr>
                <a:t>まどぐち</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5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337635" y="1714338"/>
              <a:ext cx="116243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spc="-150" dirty="0" smtClean="0">
                  <a:effectLst/>
                  <a:latin typeface="UD デジタル 教科書体 NP-R" panose="02020400000000000000" pitchFamily="18" charset="-128"/>
                  <a:ea typeface="UD デジタル 教科書体 NP-R" panose="02020400000000000000" pitchFamily="18" charset="-128"/>
                </a:rPr>
                <a:t>あんない</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5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781926" y="2881648"/>
              <a:ext cx="148481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092692" y="3773037"/>
              <a:ext cx="148481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6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883403" y="4608840"/>
              <a:ext cx="148481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19470885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880026" y="1049935"/>
            <a:ext cx="6587204" cy="5475035"/>
            <a:chOff x="4880026" y="1049935"/>
            <a:chExt cx="6587204" cy="5475035"/>
          </a:xfrm>
        </p:grpSpPr>
        <p:sp>
          <p:nvSpPr>
            <p:cNvPr id="24" name="円/楕円 23"/>
            <p:cNvSpPr/>
            <p:nvPr/>
          </p:nvSpPr>
          <p:spPr>
            <a:xfrm>
              <a:off x="4880026" y="1049935"/>
              <a:ext cx="6587204" cy="54750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8189522" y="2896891"/>
              <a:ext cx="2483427" cy="2753647"/>
              <a:chOff x="9010021" y="320650"/>
              <a:chExt cx="2346315" cy="2601617"/>
            </a:xfrm>
          </p:grpSpPr>
          <p:sp>
            <p:nvSpPr>
              <p:cNvPr id="16" name="テキスト ボックス 15"/>
              <p:cNvSpPr txBox="1"/>
              <p:nvPr/>
            </p:nvSpPr>
            <p:spPr>
              <a:xfrm>
                <a:off x="9010021" y="2214381"/>
                <a:ext cx="2346315"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先輩社員</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19565" y="320650"/>
                <a:ext cx="1619796" cy="1604070"/>
              </a:xfrm>
              <a:prstGeom prst="rect">
                <a:avLst/>
              </a:prstGeom>
            </p:spPr>
          </p:pic>
        </p:grpSp>
        <p:grpSp>
          <p:nvGrpSpPr>
            <p:cNvPr id="18" name="グループ化 17"/>
            <p:cNvGrpSpPr/>
            <p:nvPr/>
          </p:nvGrpSpPr>
          <p:grpSpPr>
            <a:xfrm>
              <a:off x="5659632" y="2815866"/>
              <a:ext cx="2483427" cy="2802293"/>
              <a:chOff x="6773930" y="895404"/>
              <a:chExt cx="2346315" cy="2647577"/>
            </a:xfrm>
          </p:grpSpPr>
          <p:sp>
            <p:nvSpPr>
              <p:cNvPr id="19" name="テキスト ボックス 18"/>
              <p:cNvSpPr txBox="1"/>
              <p:nvPr/>
            </p:nvSpPr>
            <p:spPr>
              <a:xfrm>
                <a:off x="6773930" y="2835095"/>
                <a:ext cx="2346315" cy="707886"/>
              </a:xfrm>
              <a:prstGeom prst="rect">
                <a:avLst/>
              </a:prstGeom>
              <a:noFill/>
            </p:spPr>
            <p:txBody>
              <a:bodyPr wrap="square" rtlCol="0">
                <a:sp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上司</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09881" y="895404"/>
                <a:ext cx="1828800" cy="1668780"/>
              </a:xfrm>
              <a:prstGeom prst="rect">
                <a:avLst/>
              </a:prstGeom>
            </p:spPr>
          </p:pic>
        </p:grpSp>
        <p:sp>
          <p:nvSpPr>
            <p:cNvPr id="25" name="テキスト ボックス 24"/>
            <p:cNvSpPr txBox="1"/>
            <p:nvPr/>
          </p:nvSpPr>
          <p:spPr>
            <a:xfrm>
              <a:off x="5639461" y="1845905"/>
              <a:ext cx="5068334"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会　社</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4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354770" y="1457061"/>
              <a:ext cx="162287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かい</a:t>
              </a:r>
              <a:r>
                <a:rPr lang="ja-JP" altLang="en-US" sz="1400" dirty="0" smtClean="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しゃ</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37116" y="4479014"/>
              <a:ext cx="210842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じょうし</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8137436" y="4483267"/>
              <a:ext cx="155061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せんぱい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5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168800" y="4483267"/>
              <a:ext cx="155061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しゃいん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23239" y="2765841"/>
            <a:ext cx="2113596" cy="3078823"/>
          </a:xfrm>
          <a:prstGeom prst="rect">
            <a:avLst/>
          </a:prstGeom>
        </p:spPr>
      </p:pic>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59843" y="2662962"/>
            <a:ext cx="2495544" cy="3172053"/>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6838">
            <a:off x="2625465" y="2423933"/>
            <a:ext cx="1035609" cy="524359"/>
          </a:xfrm>
          <a:prstGeom prst="rect">
            <a:avLst/>
          </a:prstGeom>
        </p:spPr>
      </p:pic>
      <p:grpSp>
        <p:nvGrpSpPr>
          <p:cNvPr id="22" name="グループ化 21"/>
          <p:cNvGrpSpPr/>
          <p:nvPr/>
        </p:nvGrpSpPr>
        <p:grpSpPr>
          <a:xfrm>
            <a:off x="1158240" y="3803790"/>
            <a:ext cx="3910294" cy="1979913"/>
            <a:chOff x="2105379" y="4301053"/>
            <a:chExt cx="4187107" cy="2120073"/>
          </a:xfrm>
          <a:solidFill>
            <a:srgbClr val="FFE699">
              <a:alpha val="50196"/>
            </a:srgbClr>
          </a:solidFill>
        </p:grpSpPr>
        <p:sp>
          <p:nvSpPr>
            <p:cNvPr id="23" name="円/楕円 3">
              <a:extLst>
                <a:ext uri="{FF2B5EF4-FFF2-40B4-BE49-F238E27FC236}">
                  <a16:creationId xmlns:a16="http://schemas.microsoft.com/office/drawing/2014/main" xmlns="" id="{3CD39000-38CA-4F10-AD0B-00E99D320E39}"/>
                </a:ext>
              </a:extLst>
            </p:cNvPr>
            <p:cNvSpPr/>
            <p:nvPr/>
          </p:nvSpPr>
          <p:spPr>
            <a:xfrm>
              <a:off x="2545990" y="4536236"/>
              <a:ext cx="429492" cy="429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6">
              <a:extLst>
                <a:ext uri="{FF2B5EF4-FFF2-40B4-BE49-F238E27FC236}">
                  <a16:creationId xmlns:a16="http://schemas.microsoft.com/office/drawing/2014/main" xmlns="" id="{B70DEC71-8CB4-4FDA-821F-4B5F5D1C6D88}"/>
                </a:ext>
              </a:extLst>
            </p:cNvPr>
            <p:cNvSpPr/>
            <p:nvPr/>
          </p:nvSpPr>
          <p:spPr>
            <a:xfrm>
              <a:off x="3114028" y="4301053"/>
              <a:ext cx="290945" cy="290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7">
              <a:extLst>
                <a:ext uri="{FF2B5EF4-FFF2-40B4-BE49-F238E27FC236}">
                  <a16:creationId xmlns:a16="http://schemas.microsoft.com/office/drawing/2014/main" xmlns="" id="{11011148-3C1C-4721-87A3-A4BC34CD48F0}"/>
                </a:ext>
              </a:extLst>
            </p:cNvPr>
            <p:cNvSpPr/>
            <p:nvPr/>
          </p:nvSpPr>
          <p:spPr>
            <a:xfrm>
              <a:off x="2105379" y="5228620"/>
              <a:ext cx="676594" cy="6765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8">
              <a:extLst>
                <a:ext uri="{FF2B5EF4-FFF2-40B4-BE49-F238E27FC236}">
                  <a16:creationId xmlns:a16="http://schemas.microsoft.com/office/drawing/2014/main" xmlns="" id="{2BEBCD18-28CF-4920-95C1-5DE47561EA60}"/>
                </a:ext>
              </a:extLst>
            </p:cNvPr>
            <p:cNvSpPr/>
            <p:nvPr/>
          </p:nvSpPr>
          <p:spPr>
            <a:xfrm>
              <a:off x="2105379" y="4816705"/>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xmlns="" id="{19C3470E-B6AC-45EE-8ECE-23ED4D69AEC6}"/>
                </a:ext>
              </a:extLst>
            </p:cNvPr>
            <p:cNvSpPr/>
            <p:nvPr/>
          </p:nvSpPr>
          <p:spPr>
            <a:xfrm>
              <a:off x="2605936" y="5905214"/>
              <a:ext cx="363529" cy="363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
              <a:extLst>
                <a:ext uri="{FF2B5EF4-FFF2-40B4-BE49-F238E27FC236}">
                  <a16:creationId xmlns:a16="http://schemas.microsoft.com/office/drawing/2014/main" xmlns="" id="{DEC897AC-DA5F-4C7A-8DEC-82B68235EA7A}"/>
                </a:ext>
              </a:extLst>
            </p:cNvPr>
            <p:cNvSpPr/>
            <p:nvPr/>
          </p:nvSpPr>
          <p:spPr>
            <a:xfrm>
              <a:off x="5800124" y="5636609"/>
              <a:ext cx="429492" cy="429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6">
              <a:extLst>
                <a:ext uri="{FF2B5EF4-FFF2-40B4-BE49-F238E27FC236}">
                  <a16:creationId xmlns:a16="http://schemas.microsoft.com/office/drawing/2014/main" xmlns="" id="{FB760913-F3AF-4481-9F9D-DCA883733B1F}"/>
                </a:ext>
              </a:extLst>
            </p:cNvPr>
            <p:cNvSpPr/>
            <p:nvPr/>
          </p:nvSpPr>
          <p:spPr>
            <a:xfrm>
              <a:off x="5509179" y="6130181"/>
              <a:ext cx="290945" cy="290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7">
              <a:extLst>
                <a:ext uri="{FF2B5EF4-FFF2-40B4-BE49-F238E27FC236}">
                  <a16:creationId xmlns:a16="http://schemas.microsoft.com/office/drawing/2014/main" xmlns="" id="{40B1F9DF-4914-43EF-8A99-2BAAC883F0AB}"/>
                </a:ext>
              </a:extLst>
            </p:cNvPr>
            <p:cNvSpPr/>
            <p:nvPr/>
          </p:nvSpPr>
          <p:spPr>
            <a:xfrm>
              <a:off x="5469461" y="4526794"/>
              <a:ext cx="676594" cy="6765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8">
              <a:extLst>
                <a:ext uri="{FF2B5EF4-FFF2-40B4-BE49-F238E27FC236}">
                  <a16:creationId xmlns:a16="http://schemas.microsoft.com/office/drawing/2014/main" xmlns="" id="{92CFAD9E-C6C6-4EF6-A4F8-51DC3A25CCFA}"/>
                </a:ext>
              </a:extLst>
            </p:cNvPr>
            <p:cNvSpPr/>
            <p:nvPr/>
          </p:nvSpPr>
          <p:spPr>
            <a:xfrm>
              <a:off x="5032372" y="4755787"/>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0">
              <a:extLst>
                <a:ext uri="{FF2B5EF4-FFF2-40B4-BE49-F238E27FC236}">
                  <a16:creationId xmlns:a16="http://schemas.microsoft.com/office/drawing/2014/main" xmlns="" id="{7660B11B-2AC2-40D5-B6A0-61A524D3A1C8}"/>
                </a:ext>
              </a:extLst>
            </p:cNvPr>
            <p:cNvSpPr/>
            <p:nvPr/>
          </p:nvSpPr>
          <p:spPr>
            <a:xfrm>
              <a:off x="5928957" y="5203388"/>
              <a:ext cx="363529" cy="363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8">
              <a:extLst>
                <a:ext uri="{FF2B5EF4-FFF2-40B4-BE49-F238E27FC236}">
                  <a16:creationId xmlns:a16="http://schemas.microsoft.com/office/drawing/2014/main" xmlns="" id="{948497DA-A3AD-497F-AF36-EE5FA3603485}"/>
                </a:ext>
              </a:extLst>
            </p:cNvPr>
            <p:cNvSpPr/>
            <p:nvPr/>
          </p:nvSpPr>
          <p:spPr>
            <a:xfrm>
              <a:off x="5417517" y="5283628"/>
              <a:ext cx="298046" cy="298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508000" y="-46783"/>
            <a:ext cx="11176000" cy="1027721"/>
            <a:chOff x="508000" y="-46783"/>
            <a:chExt cx="11176000" cy="1027721"/>
          </a:xfrm>
        </p:grpSpPr>
        <p:sp>
          <p:nvSpPr>
            <p:cNvPr id="42" name="テキスト ボックス 41"/>
            <p:cNvSpPr txBox="1"/>
            <p:nvPr/>
          </p:nvSpPr>
          <p:spPr>
            <a:xfrm>
              <a:off x="508000" y="110924"/>
              <a:ext cx="11176000" cy="870014"/>
            </a:xfrm>
            <a:prstGeom prst="rect">
              <a:avLst/>
            </a:prstGeom>
            <a:noFill/>
            <a:ln w="38100">
              <a:solidFill>
                <a:srgbClr val="00B050"/>
              </a:solidFill>
            </a:ln>
          </p:spPr>
          <p:txBody>
            <a:bodyPr wrap="square" tIns="252000" bIns="0" rtlCol="0">
              <a:noAutofit/>
            </a:bodyPr>
            <a:lstStyle/>
            <a:p>
              <a:pPr algn="ctr"/>
              <a:r>
                <a:rPr lang="ja-JP" altLang="en-US" sz="4000" dirty="0">
                  <a:latin typeface="UD デジタル 教科書体 NK-R" panose="02020400000000000000" pitchFamily="18" charset="-128"/>
                  <a:ea typeface="UD デジタル 教科書体 NK-R" panose="02020400000000000000" pitchFamily="18" charset="-128"/>
                </a:rPr>
                <a:t>社会人</a:t>
              </a:r>
              <a:r>
                <a:rPr kumimoji="1" lang="ja-JP" altLang="en-US" sz="4000" dirty="0" smtClean="0">
                  <a:latin typeface="UD デジタル 教科書体 NK-R" panose="02020400000000000000" pitchFamily="18" charset="-128"/>
                  <a:ea typeface="UD デジタル 教科書体 NK-R" panose="02020400000000000000" pitchFamily="18" charset="-128"/>
                </a:rPr>
                <a:t>１年目の</a:t>
              </a:r>
              <a:r>
                <a:rPr kumimoji="1" lang="en-US" altLang="ja-JP" sz="4000" dirty="0" smtClean="0">
                  <a:latin typeface="UD デジタル 教科書体 NK-R" panose="02020400000000000000" pitchFamily="18" charset="-128"/>
                  <a:ea typeface="UD デジタル 教科書体 NK-R" panose="02020400000000000000" pitchFamily="18" charset="-128"/>
                </a:rPr>
                <a:t>C</a:t>
              </a:r>
              <a:r>
                <a:rPr kumimoji="1" lang="ja-JP" altLang="en-US" sz="4000" dirty="0" smtClean="0">
                  <a:latin typeface="UD デジタル 教科書体 NK-R" panose="02020400000000000000" pitchFamily="18" charset="-128"/>
                  <a:ea typeface="UD デジタル 教科書体 NK-R" panose="02020400000000000000" pitchFamily="18" charset="-128"/>
                </a:rPr>
                <a:t>さん</a:t>
              </a:r>
              <a:endParaRPr lang="en-US" altLang="ja-JP" sz="4000" dirty="0">
                <a:latin typeface="UD デジタル 教科書体 NK-R" panose="02020400000000000000" pitchFamily="18" charset="-128"/>
                <a:ea typeface="UD デジタル 教科書体 NK-R" panose="02020400000000000000" pitchFamily="18" charset="-128"/>
              </a:endParaRPr>
            </a:p>
          </p:txBody>
        </p:sp>
        <p:grpSp>
          <p:nvGrpSpPr>
            <p:cNvPr id="43" name="グループ化 42"/>
            <p:cNvGrpSpPr/>
            <p:nvPr/>
          </p:nvGrpSpPr>
          <p:grpSpPr>
            <a:xfrm>
              <a:off x="3507129" y="-46783"/>
              <a:ext cx="3188270" cy="650649"/>
              <a:chOff x="3507129" y="-46783"/>
              <a:chExt cx="3188270" cy="650649"/>
            </a:xfrm>
          </p:grpSpPr>
          <p:sp>
            <p:nvSpPr>
              <p:cNvPr id="4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507129" y="-46783"/>
                <a:ext cx="213595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しゃかいじん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5"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46263" y="-46783"/>
                <a:ext cx="89961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6"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061933" y="-46783"/>
                <a:ext cx="63346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め</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grpSp>
        <p:nvGrpSpPr>
          <p:cNvPr id="4" name="グループ化 3"/>
          <p:cNvGrpSpPr/>
          <p:nvPr/>
        </p:nvGrpSpPr>
        <p:grpSpPr>
          <a:xfrm>
            <a:off x="355377" y="1238556"/>
            <a:ext cx="2408175" cy="2522028"/>
            <a:chOff x="355377" y="1238556"/>
            <a:chExt cx="2408175" cy="2522028"/>
          </a:xfrm>
        </p:grpSpPr>
        <p:grpSp>
          <p:nvGrpSpPr>
            <p:cNvPr id="3" name="グループ化 2"/>
            <p:cNvGrpSpPr/>
            <p:nvPr/>
          </p:nvGrpSpPr>
          <p:grpSpPr>
            <a:xfrm>
              <a:off x="397379" y="1621894"/>
              <a:ext cx="2366172" cy="2138690"/>
              <a:chOff x="397379" y="1621894"/>
              <a:chExt cx="2366172" cy="2138690"/>
            </a:xfrm>
          </p:grpSpPr>
          <p:pic>
            <p:nvPicPr>
              <p:cNvPr id="32" name="図 3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48839" y="2540039"/>
                <a:ext cx="1268786" cy="1220545"/>
              </a:xfrm>
              <a:custGeom>
                <a:avLst/>
                <a:gdLst>
                  <a:gd name="connsiteX0" fmla="*/ 392654 w 1268786"/>
                  <a:gd name="connsiteY0" fmla="*/ 0 h 1220545"/>
                  <a:gd name="connsiteX1" fmla="*/ 876132 w 1268786"/>
                  <a:gd name="connsiteY1" fmla="*/ 0 h 1220545"/>
                  <a:gd name="connsiteX2" fmla="*/ 881328 w 1268786"/>
                  <a:gd name="connsiteY2" fmla="*/ 1613 h 1220545"/>
                  <a:gd name="connsiteX3" fmla="*/ 1268786 w 1268786"/>
                  <a:gd name="connsiteY3" fmla="*/ 586152 h 1220545"/>
                  <a:gd name="connsiteX4" fmla="*/ 634393 w 1268786"/>
                  <a:gd name="connsiteY4" fmla="*/ 1220545 h 1220545"/>
                  <a:gd name="connsiteX5" fmla="*/ 0 w 1268786"/>
                  <a:gd name="connsiteY5" fmla="*/ 586152 h 1220545"/>
                  <a:gd name="connsiteX6" fmla="*/ 387459 w 1268786"/>
                  <a:gd name="connsiteY6" fmla="*/ 1613 h 122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786" h="1220545">
                    <a:moveTo>
                      <a:pt x="392654" y="0"/>
                    </a:moveTo>
                    <a:lnTo>
                      <a:pt x="876132" y="0"/>
                    </a:lnTo>
                    <a:lnTo>
                      <a:pt x="881328" y="1613"/>
                    </a:lnTo>
                    <a:cubicBezTo>
                      <a:pt x="1109021" y="97919"/>
                      <a:pt x="1268786" y="323378"/>
                      <a:pt x="1268786" y="586152"/>
                    </a:cubicBezTo>
                    <a:cubicBezTo>
                      <a:pt x="1268786" y="936518"/>
                      <a:pt x="984759" y="1220545"/>
                      <a:pt x="634393" y="1220545"/>
                    </a:cubicBezTo>
                    <a:cubicBezTo>
                      <a:pt x="284027" y="1220545"/>
                      <a:pt x="0" y="936518"/>
                      <a:pt x="0" y="586152"/>
                    </a:cubicBezTo>
                    <a:cubicBezTo>
                      <a:pt x="0" y="323378"/>
                      <a:pt x="159765" y="97919"/>
                      <a:pt x="387459" y="1613"/>
                    </a:cubicBezTo>
                    <a:close/>
                  </a:path>
                </a:pathLst>
              </a:custGeom>
            </p:spPr>
          </p:pic>
          <p:grpSp>
            <p:nvGrpSpPr>
              <p:cNvPr id="29" name="グループ化 28"/>
              <p:cNvGrpSpPr/>
              <p:nvPr/>
            </p:nvGrpSpPr>
            <p:grpSpPr>
              <a:xfrm>
                <a:off x="397379" y="1621894"/>
                <a:ext cx="2366172" cy="2138688"/>
                <a:chOff x="397379" y="1818663"/>
                <a:chExt cx="2366172" cy="2138688"/>
              </a:xfrm>
            </p:grpSpPr>
            <p:sp>
              <p:nvSpPr>
                <p:cNvPr id="30" name="円形吹き出し 29"/>
                <p:cNvSpPr/>
                <p:nvPr/>
              </p:nvSpPr>
              <p:spPr>
                <a:xfrm flipH="1">
                  <a:off x="948654" y="2688567"/>
                  <a:ext cx="1268784" cy="1268784"/>
                </a:xfrm>
                <a:prstGeom prst="wedgeEllipseCallout">
                  <a:avLst>
                    <a:gd name="adj1" fmla="val -60060"/>
                    <a:gd name="adj2" fmla="val 4425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テキスト ボックス 30"/>
                <p:cNvSpPr txBox="1"/>
                <p:nvPr/>
              </p:nvSpPr>
              <p:spPr>
                <a:xfrm>
                  <a:off x="397379" y="1818663"/>
                  <a:ext cx="2366172"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電話</a:t>
                  </a:r>
                  <a:r>
                    <a:rPr lang="ja-JP" altLang="en-US" sz="4000" dirty="0">
                      <a:latin typeface="UD デジタル 教科書体 NK-R" panose="02020400000000000000" pitchFamily="18" charset="-128"/>
                      <a:ea typeface="UD デジタル 教科書体 NK-R" panose="02020400000000000000" pitchFamily="18" charset="-128"/>
                    </a:rPr>
                    <a:t>相談</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grpSp>
        </p:grpSp>
        <p:sp>
          <p:nvSpPr>
            <p:cNvPr id="4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55377" y="1238556"/>
              <a:ext cx="138810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でんわ</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375446" y="1238556"/>
              <a:ext cx="138810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そうだん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3378080" y="2916615"/>
            <a:ext cx="1657446" cy="1112636"/>
            <a:chOff x="3378080" y="2916615"/>
            <a:chExt cx="1657446" cy="1112636"/>
          </a:xfrm>
        </p:grpSpPr>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7805" y="2980648"/>
              <a:ext cx="1048603" cy="1048603"/>
            </a:xfrm>
            <a:prstGeom prst="rect">
              <a:avLst/>
            </a:prstGeom>
          </p:spPr>
        </p:pic>
        <p:sp>
          <p:nvSpPr>
            <p:cNvPr id="5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378080" y="2916615"/>
              <a:ext cx="1657446"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1600" dirty="0" smtClean="0">
                  <a:effectLst/>
                  <a:latin typeface="UD デジタル 教科書体 NP-R" panose="02020400000000000000" pitchFamily="18" charset="-128"/>
                  <a:ea typeface="UD デジタル 教科書体 NP-R" panose="02020400000000000000" pitchFamily="18" charset="-128"/>
                </a:rPr>
                <a:t>よやく</a:t>
              </a:r>
              <a:endParaRPr lang="ja-JP" altLang="en-US" sz="16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51687110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 y="-30480"/>
            <a:ext cx="12192000" cy="6903720"/>
          </a:xfrm>
          <a:prstGeom prst="rect">
            <a:avLst/>
          </a:prstGeom>
        </p:spPr>
      </p:pic>
      <p:grpSp>
        <p:nvGrpSpPr>
          <p:cNvPr id="8" name="グループ化 7"/>
          <p:cNvGrpSpPr/>
          <p:nvPr/>
        </p:nvGrpSpPr>
        <p:grpSpPr>
          <a:xfrm>
            <a:off x="3392068" y="3013561"/>
            <a:ext cx="5407865" cy="2982685"/>
            <a:chOff x="3527819" y="2307772"/>
            <a:chExt cx="5407865" cy="2982685"/>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27819" y="2307772"/>
              <a:ext cx="2307772" cy="2982685"/>
            </a:xfrm>
            <a:custGeom>
              <a:avLst/>
              <a:gdLst>
                <a:gd name="connsiteX0" fmla="*/ 2171332 w 2307772"/>
                <a:gd name="connsiteY0" fmla="*/ 538743 h 2982685"/>
                <a:gd name="connsiteX1" fmla="*/ 2217094 w 2307772"/>
                <a:gd name="connsiteY1" fmla="*/ 622677 h 2982685"/>
                <a:gd name="connsiteX2" fmla="*/ 2307772 w 2307772"/>
                <a:gd name="connsiteY2" fmla="*/ 1019520 h 2982685"/>
                <a:gd name="connsiteX3" fmla="*/ 2171332 w 2307772"/>
                <a:gd name="connsiteY3" fmla="*/ 1019520 h 2982685"/>
                <a:gd name="connsiteX4" fmla="*/ 136440 w 2307772"/>
                <a:gd name="connsiteY4" fmla="*/ 538743 h 2982685"/>
                <a:gd name="connsiteX5" fmla="*/ 136440 w 2307772"/>
                <a:gd name="connsiteY5" fmla="*/ 1019520 h 2982685"/>
                <a:gd name="connsiteX6" fmla="*/ 0 w 2307772"/>
                <a:gd name="connsiteY6" fmla="*/ 1019520 h 2982685"/>
                <a:gd name="connsiteX7" fmla="*/ 90678 w 2307772"/>
                <a:gd name="connsiteY7" fmla="*/ 622677 h 2982685"/>
                <a:gd name="connsiteX8" fmla="*/ 1153886 w 2307772"/>
                <a:gd name="connsiteY8" fmla="*/ 509760 h 2982685"/>
                <a:gd name="connsiteX9" fmla="*/ 1798012 w 2307772"/>
                <a:gd name="connsiteY9" fmla="*/ 1019520 h 2982685"/>
                <a:gd name="connsiteX10" fmla="*/ 2171332 w 2307772"/>
                <a:gd name="connsiteY10" fmla="*/ 1019520 h 2982685"/>
                <a:gd name="connsiteX11" fmla="*/ 2171332 w 2307772"/>
                <a:gd name="connsiteY11" fmla="*/ 2982685 h 2982685"/>
                <a:gd name="connsiteX12" fmla="*/ 136440 w 2307772"/>
                <a:gd name="connsiteY12" fmla="*/ 2982685 h 2982685"/>
                <a:gd name="connsiteX13" fmla="*/ 136440 w 2307772"/>
                <a:gd name="connsiteY13" fmla="*/ 1019520 h 2982685"/>
                <a:gd name="connsiteX14" fmla="*/ 509760 w 2307772"/>
                <a:gd name="connsiteY14" fmla="*/ 1019520 h 2982685"/>
                <a:gd name="connsiteX15" fmla="*/ 1153886 w 2307772"/>
                <a:gd name="connsiteY15" fmla="*/ 509760 h 2982685"/>
                <a:gd name="connsiteX16" fmla="*/ 1938178 w 2307772"/>
                <a:gd name="connsiteY16" fmla="*/ 275553 h 2982685"/>
                <a:gd name="connsiteX17" fmla="*/ 2171332 w 2307772"/>
                <a:gd name="connsiteY17" fmla="*/ 275553 h 2982685"/>
                <a:gd name="connsiteX18" fmla="*/ 2171332 w 2307772"/>
                <a:gd name="connsiteY18" fmla="*/ 538743 h 2982685"/>
                <a:gd name="connsiteX19" fmla="*/ 2168504 w 2307772"/>
                <a:gd name="connsiteY19" fmla="*/ 533557 h 2982685"/>
                <a:gd name="connsiteX20" fmla="*/ 1969807 w 2307772"/>
                <a:gd name="connsiteY20" fmla="*/ 298611 h 2982685"/>
                <a:gd name="connsiteX21" fmla="*/ 136440 w 2307772"/>
                <a:gd name="connsiteY21" fmla="*/ 275553 h 2982685"/>
                <a:gd name="connsiteX22" fmla="*/ 369595 w 2307772"/>
                <a:gd name="connsiteY22" fmla="*/ 275553 h 2982685"/>
                <a:gd name="connsiteX23" fmla="*/ 337966 w 2307772"/>
                <a:gd name="connsiteY23" fmla="*/ 298611 h 2982685"/>
                <a:gd name="connsiteX24" fmla="*/ 139268 w 2307772"/>
                <a:gd name="connsiteY24" fmla="*/ 533557 h 2982685"/>
                <a:gd name="connsiteX25" fmla="*/ 136440 w 2307772"/>
                <a:gd name="connsiteY25" fmla="*/ 538743 h 2982685"/>
                <a:gd name="connsiteX26" fmla="*/ 1153886 w 2307772"/>
                <a:gd name="connsiteY26" fmla="*/ 0 h 2982685"/>
                <a:gd name="connsiteX27" fmla="*/ 1799035 w 2307772"/>
                <a:gd name="connsiteY27" fmla="*/ 174118 h 2982685"/>
                <a:gd name="connsiteX28" fmla="*/ 1938178 w 2307772"/>
                <a:gd name="connsiteY28" fmla="*/ 275553 h 2982685"/>
                <a:gd name="connsiteX29" fmla="*/ 369595 w 2307772"/>
                <a:gd name="connsiteY29" fmla="*/ 275553 h 2982685"/>
                <a:gd name="connsiteX30" fmla="*/ 508737 w 2307772"/>
                <a:gd name="connsiteY30" fmla="*/ 174118 h 2982685"/>
                <a:gd name="connsiteX31" fmla="*/ 1153886 w 2307772"/>
                <a:gd name="connsiteY31" fmla="*/ 0 h 298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07772" h="2982685">
                  <a:moveTo>
                    <a:pt x="2171332" y="538743"/>
                  </a:moveTo>
                  <a:lnTo>
                    <a:pt x="2217094" y="622677"/>
                  </a:lnTo>
                  <a:cubicBezTo>
                    <a:pt x="2275484" y="744651"/>
                    <a:pt x="2307772" y="878754"/>
                    <a:pt x="2307772" y="1019520"/>
                  </a:cubicBezTo>
                  <a:lnTo>
                    <a:pt x="2171332" y="1019520"/>
                  </a:lnTo>
                  <a:close/>
                  <a:moveTo>
                    <a:pt x="136440" y="538743"/>
                  </a:moveTo>
                  <a:lnTo>
                    <a:pt x="136440" y="1019520"/>
                  </a:lnTo>
                  <a:lnTo>
                    <a:pt x="0" y="1019520"/>
                  </a:lnTo>
                  <a:cubicBezTo>
                    <a:pt x="0" y="878754"/>
                    <a:pt x="32288" y="744651"/>
                    <a:pt x="90678" y="622677"/>
                  </a:cubicBezTo>
                  <a:close/>
                  <a:moveTo>
                    <a:pt x="1153886" y="509760"/>
                  </a:moveTo>
                  <a:cubicBezTo>
                    <a:pt x="1509627" y="509760"/>
                    <a:pt x="1798012" y="737987"/>
                    <a:pt x="1798012" y="1019520"/>
                  </a:cubicBezTo>
                  <a:lnTo>
                    <a:pt x="2171332" y="1019520"/>
                  </a:lnTo>
                  <a:lnTo>
                    <a:pt x="2171332" y="2982685"/>
                  </a:lnTo>
                  <a:lnTo>
                    <a:pt x="136440" y="2982685"/>
                  </a:lnTo>
                  <a:lnTo>
                    <a:pt x="136440" y="1019520"/>
                  </a:lnTo>
                  <a:lnTo>
                    <a:pt x="509760" y="1019520"/>
                  </a:lnTo>
                  <a:cubicBezTo>
                    <a:pt x="509760" y="737987"/>
                    <a:pt x="798145" y="509760"/>
                    <a:pt x="1153886" y="509760"/>
                  </a:cubicBezTo>
                  <a:close/>
                  <a:moveTo>
                    <a:pt x="1938178" y="275553"/>
                  </a:moveTo>
                  <a:lnTo>
                    <a:pt x="2171332" y="275553"/>
                  </a:lnTo>
                  <a:lnTo>
                    <a:pt x="2171332" y="538743"/>
                  </a:lnTo>
                  <a:lnTo>
                    <a:pt x="2168504" y="533557"/>
                  </a:lnTo>
                  <a:cubicBezTo>
                    <a:pt x="2115214" y="446881"/>
                    <a:pt x="2048111" y="367797"/>
                    <a:pt x="1969807" y="298611"/>
                  </a:cubicBezTo>
                  <a:close/>
                  <a:moveTo>
                    <a:pt x="136440" y="275553"/>
                  </a:moveTo>
                  <a:lnTo>
                    <a:pt x="369595" y="275553"/>
                  </a:lnTo>
                  <a:lnTo>
                    <a:pt x="337966" y="298611"/>
                  </a:lnTo>
                  <a:cubicBezTo>
                    <a:pt x="259661" y="367797"/>
                    <a:pt x="192558" y="446881"/>
                    <a:pt x="139268" y="533557"/>
                  </a:cubicBezTo>
                  <a:lnTo>
                    <a:pt x="136440" y="538743"/>
                  </a:lnTo>
                  <a:close/>
                  <a:moveTo>
                    <a:pt x="1153886" y="0"/>
                  </a:moveTo>
                  <a:cubicBezTo>
                    <a:pt x="1392864" y="0"/>
                    <a:pt x="1614873" y="64189"/>
                    <a:pt x="1799035" y="174118"/>
                  </a:cubicBezTo>
                  <a:lnTo>
                    <a:pt x="1938178" y="275553"/>
                  </a:lnTo>
                  <a:lnTo>
                    <a:pt x="369595" y="275553"/>
                  </a:lnTo>
                  <a:lnTo>
                    <a:pt x="508737" y="174118"/>
                  </a:lnTo>
                  <a:cubicBezTo>
                    <a:pt x="692899" y="64189"/>
                    <a:pt x="914908" y="0"/>
                    <a:pt x="1153886" y="0"/>
                  </a:cubicBezTo>
                  <a:close/>
                </a:path>
              </a:pathLst>
            </a:cu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94820" y="2583326"/>
              <a:ext cx="2740864" cy="2565618"/>
            </a:xfrm>
            <a:prstGeom prst="rect">
              <a:avLst/>
            </a:prstGeom>
          </p:spPr>
        </p:pic>
      </p:gr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72582">
            <a:off x="3450411" y="3103135"/>
            <a:ext cx="1035609" cy="524359"/>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1345">
            <a:off x="7608384" y="3345138"/>
            <a:ext cx="1035609" cy="524359"/>
          </a:xfrm>
          <a:prstGeom prst="rect">
            <a:avLst/>
          </a:prstGeom>
        </p:spPr>
      </p:pic>
      <p:grpSp>
        <p:nvGrpSpPr>
          <p:cNvPr id="2" name="グループ化 1"/>
          <p:cNvGrpSpPr/>
          <p:nvPr/>
        </p:nvGrpSpPr>
        <p:grpSpPr>
          <a:xfrm>
            <a:off x="515815" y="613075"/>
            <a:ext cx="11160370" cy="1205668"/>
            <a:chOff x="515815" y="613075"/>
            <a:chExt cx="11160370" cy="1205668"/>
          </a:xfrm>
        </p:grpSpPr>
        <p:sp>
          <p:nvSpPr>
            <p:cNvPr id="15" name="テキスト ボックス 14"/>
            <p:cNvSpPr txBox="1"/>
            <p:nvPr/>
          </p:nvSpPr>
          <p:spPr>
            <a:xfrm>
              <a:off x="515815" y="904197"/>
              <a:ext cx="11160370" cy="914546"/>
            </a:xfrm>
            <a:prstGeom prst="rect">
              <a:avLst/>
            </a:prstGeom>
            <a:noFill/>
          </p:spPr>
          <p:txBody>
            <a:bodyPr wrap="square" rtlCol="0">
              <a:spAutoFit/>
            </a:bodyPr>
            <a:lstStyle/>
            <a:p>
              <a:pPr algn="ctr">
                <a:lnSpc>
                  <a:spcPct val="130000"/>
                </a:lnSpc>
              </a:pPr>
              <a:r>
                <a:rPr kumimoji="1" lang="ja-JP" altLang="en-US" sz="4400" dirty="0" smtClean="0">
                  <a:latin typeface="UD デジタル 教科書体 NK-B" panose="02020700000000000000" pitchFamily="18" charset="-128"/>
                  <a:ea typeface="UD デジタル 教科書体 NK-B" panose="02020700000000000000" pitchFamily="18" charset="-128"/>
                </a:rPr>
                <a:t>「こころの危機」に気づき、ＳＯＳを出す</a:t>
              </a:r>
              <a:endParaRPr kumimoji="1" lang="en-US" altLang="ja-JP" sz="4400" dirty="0" smtClean="0">
                <a:latin typeface="UD デジタル 教科書体 NK-B" panose="02020700000000000000" pitchFamily="18" charset="-128"/>
                <a:ea typeface="UD デジタル 教科書体 NK-B" panose="02020700000000000000" pitchFamily="18" charset="-128"/>
              </a:endParaRPr>
            </a:p>
          </p:txBody>
        </p:sp>
        <p:sp>
          <p:nvSpPr>
            <p:cNvPr id="1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3741223" y="613075"/>
              <a:ext cx="149053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　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7"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821564" y="613075"/>
              <a:ext cx="6834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8"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409716" y="613075"/>
              <a:ext cx="683408"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だ</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3" name="グループ化 2"/>
          <p:cNvGrpSpPr/>
          <p:nvPr/>
        </p:nvGrpSpPr>
        <p:grpSpPr>
          <a:xfrm>
            <a:off x="807720" y="1590474"/>
            <a:ext cx="10576560" cy="1275276"/>
            <a:chOff x="807720" y="1590474"/>
            <a:chExt cx="10576560" cy="1275276"/>
          </a:xfrm>
        </p:grpSpPr>
        <p:sp>
          <p:nvSpPr>
            <p:cNvPr id="13" name="テキスト ボックス 12"/>
            <p:cNvSpPr txBox="1"/>
            <p:nvPr/>
          </p:nvSpPr>
          <p:spPr>
            <a:xfrm>
              <a:off x="807720" y="1876440"/>
              <a:ext cx="10576560" cy="989310"/>
            </a:xfrm>
            <a:prstGeom prst="rect">
              <a:avLst/>
            </a:prstGeom>
            <a:noFill/>
            <a:ln>
              <a:noFill/>
            </a:ln>
          </p:spPr>
          <p:txBody>
            <a:bodyPr wrap="square" rtlCol="0">
              <a:spAutoFit/>
            </a:bodyPr>
            <a:lstStyle/>
            <a:p>
              <a:pPr algn="ctr">
                <a:lnSpc>
                  <a:spcPct val="130000"/>
                </a:lnSpc>
              </a:pPr>
              <a:r>
                <a:rPr lang="ja-JP" altLang="en-US" sz="4800" dirty="0">
                  <a:effectLst/>
                  <a:latin typeface="UD デジタル 教科書体 NK-B" panose="02020700000000000000" pitchFamily="18" charset="-128"/>
                  <a:ea typeface="UD デジタル 教科書体 NK-B" panose="02020700000000000000" pitchFamily="18" charset="-128"/>
                </a:rPr>
                <a:t>自分を守るために他の人の力を借りる</a:t>
              </a:r>
              <a:endParaRPr lang="en-US" altLang="ja-JP" sz="4800" dirty="0">
                <a:effectLst/>
                <a:latin typeface="UD デジタル 教科書体 NK-B" panose="02020700000000000000" pitchFamily="18" charset="-128"/>
                <a:ea typeface="UD デジタル 教科書体 NK-B" panose="02020700000000000000" pitchFamily="18" charset="-128"/>
              </a:endParaRPr>
            </a:p>
          </p:txBody>
        </p:sp>
        <p:sp>
          <p:nvSpPr>
            <p:cNvPr id="19"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1099091" y="1590474"/>
              <a:ext cx="133159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じぶん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0"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2587847" y="1590474"/>
              <a:ext cx="1331592"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まも</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1"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5497178" y="1590474"/>
              <a:ext cx="125860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ほか</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2"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6861437" y="1590474"/>
              <a:ext cx="951474"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ひと</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3"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7816449" y="1590474"/>
              <a:ext cx="137385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ちから</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lc="http://schemas.openxmlformats.org/drawingml/2006/lockedCanvas" xmlns="" xmlns:a16="http://schemas.microsoft.com/office/drawing/2014/main" id="{9B6DAEEB-483B-4B47-9ECC-AB22CB36E0C8}"/>
                </a:ext>
              </a:extLst>
            </p:cNvPr>
            <p:cNvSpPr txBox="1">
              <a:spLocks/>
            </p:cNvSpPr>
            <p:nvPr/>
          </p:nvSpPr>
          <p:spPr>
            <a:xfrm>
              <a:off x="9326434" y="1590474"/>
              <a:ext cx="743540" cy="650649"/>
            </a:xfrm>
            <a:prstGeom prst="rect">
              <a:avLst/>
            </a:prstGeom>
            <a:noFill/>
            <a:ln>
              <a:noFill/>
            </a:ln>
          </p:spPr>
          <p:txBody>
            <a:bodyPr anchor="ctr" anchorCtr="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か</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04933129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Words>
  <PresentationFormat>ワイド画面</PresentationFormat>
  <Paragraphs>276</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맑은 고딕</vt:lpstr>
      <vt:lpstr>ＭＳ Ｐゴシック</vt:lpstr>
      <vt:lpstr>UD デジタル 教科書体 NK-B</vt:lpstr>
      <vt:lpstr>UD デジタル 教科書体 NK-R</vt:lpstr>
      <vt:lpstr>UD デジタル 教科書体 NP-R</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2023-07-30T08:42:08Z</dcterms:created>
  <dcterms:modified xsi:type="dcterms:W3CDTF">2023-07-30T08:42:13Z</dcterms:modified>
</cp:coreProperties>
</file>