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" removePersonalInfoOnSave="1" saveSubsetFonts="1">
  <p:sldMasterIdLst>
    <p:sldMasterId id="2147483809" r:id="rId1"/>
  </p:sldMasterIdLst>
  <p:notesMasterIdLst>
    <p:notesMasterId r:id="rId12"/>
  </p:notesMasterIdLst>
  <p:sldIdLst>
    <p:sldId id="263" r:id="rId2"/>
    <p:sldId id="257" r:id="rId3"/>
    <p:sldId id="259" r:id="rId4"/>
    <p:sldId id="260" r:id="rId5"/>
    <p:sldId id="264" r:id="rId6"/>
    <p:sldId id="268" r:id="rId7"/>
    <p:sldId id="258" r:id="rId8"/>
    <p:sldId id="265" r:id="rId9"/>
    <p:sldId id="266" r:id="rId10"/>
    <p:sldId id="262" r:id="rId11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F5F3EB"/>
    <a:srgbClr val="FFFFFF"/>
    <a:srgbClr val="000000"/>
    <a:srgbClr val="FFCA21"/>
    <a:srgbClr val="FFC50D"/>
    <a:srgbClr val="FFD211"/>
    <a:srgbClr val="FCDE04"/>
    <a:srgbClr val="FF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76015" autoAdjust="0"/>
  </p:normalViewPr>
  <p:slideViewPr>
    <p:cSldViewPr snapToGrid="0">
      <p:cViewPr varScale="1">
        <p:scale>
          <a:sx n="66" d="100"/>
          <a:sy n="66" d="100"/>
        </p:scale>
        <p:origin x="1094" y="62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25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AB7EF-259F-42E2-909D-02018AB3628A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745821"/>
            <a:ext cx="5916613" cy="3328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09574" y="4325601"/>
            <a:ext cx="5916613" cy="50456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908466" y="898822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DDC45E3C-589A-456F-AF24-31DBCB30E3C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234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1pPr>
    <a:lvl2pPr marL="45720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2pPr>
    <a:lvl3pPr marL="91440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3pPr>
    <a:lvl4pPr marL="137160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4pPr>
    <a:lvl5pPr marL="1828800" algn="l" defTabSz="914400" rtl="0" eaLnBrk="1" latinLnBrk="0" hangingPunct="1">
      <a:defRPr kumimoji="1" sz="1600" kern="1200">
        <a:solidFill>
          <a:schemeClr val="tx1"/>
        </a:solidFill>
        <a:latin typeface="UD デジタル 教科書体 NK-R" panose="02020400000000000000" pitchFamily="18" charset="-128"/>
        <a:ea typeface="UD デジタル 教科書体 NK-R" panose="02020400000000000000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高校生の年代は、悩みごとを友だち</a:t>
            </a:r>
            <a:r>
              <a:rPr lang="ja-JP" altLang="en-US" dirty="0" smtClean="0"/>
              <a:t>に</a:t>
            </a:r>
            <a:r>
              <a:rPr lang="ja-JP" altLang="ja-JP" dirty="0" smtClean="0"/>
              <a:t>相談</a:t>
            </a:r>
            <a:r>
              <a:rPr lang="ja-JP" altLang="en-US" dirty="0" smtClean="0"/>
              <a:t>することが多いと言われています。</a:t>
            </a:r>
            <a:endParaRPr lang="ja-JP" altLang="ja-JP" dirty="0" smtClean="0"/>
          </a:p>
          <a:p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相談を受けたら、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よく話を聴き、否定せず、気持ちを理解</a:t>
            </a:r>
            <a:r>
              <a:rPr lang="ja-JP" altLang="ja-JP" dirty="0" smtClean="0"/>
              <a:t>しようとすることで、</a:t>
            </a:r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あなたが友だちの助けになることもたくさんあ</a:t>
            </a:r>
            <a:r>
              <a:rPr lang="ja-JP" altLang="en-US" dirty="0" smtClean="0"/>
              <a:t>ります</a:t>
            </a:r>
            <a:r>
              <a:rPr lang="ja-JP" altLang="ja-JP" dirty="0" smtClean="0"/>
              <a:t>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xmlns="" id="{BA719944-4EEE-4803-8803-20A176C0F3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746125"/>
            <a:ext cx="5916613" cy="3328988"/>
          </a:xfrm>
        </p:spPr>
      </p:sp>
    </p:spTree>
    <p:extLst>
      <p:ext uri="{BB962C8B-B14F-4D97-AF65-F5344CB8AC3E}">
        <p14:creationId xmlns:p14="http://schemas.microsoft.com/office/powerpoint/2010/main" val="115992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「悩んでいる友だちのためにできること」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8409" indent="-298409" defTabSz="954908">
              <a:buFont typeface="Wingdings" panose="05000000000000000000" pitchFamily="2" charset="2"/>
              <a:buChar char="u"/>
              <a:defRPr/>
            </a:pPr>
            <a:r>
              <a:rPr lang="ja-JP" altLang="en-US" dirty="0" smtClean="0"/>
              <a:t>その一つとして</a:t>
            </a:r>
            <a:endParaRPr lang="en-US" altLang="ja-JP" dirty="0" smtClean="0"/>
          </a:p>
          <a:p>
            <a:pPr marL="298409" indent="-298409" defTabSz="954908">
              <a:buFont typeface="Wingdings" panose="05000000000000000000" pitchFamily="2" charset="2"/>
              <a:buChar char="u"/>
              <a:defRPr/>
            </a:pPr>
            <a:endParaRPr lang="en-US" altLang="ja-JP" dirty="0" smtClean="0"/>
          </a:p>
          <a:p>
            <a:pPr marL="298409" indent="-298409" defTabSz="954908">
              <a:buFont typeface="Wingdings" panose="05000000000000000000" pitchFamily="2" charset="2"/>
              <a:buChar char="u"/>
              <a:defRPr/>
            </a:pPr>
            <a:r>
              <a:rPr lang="ja-JP" altLang="en-US" dirty="0" smtClean="0"/>
              <a:t>信頼できる大人に頼ることを大切にしてほしいと思います。</a:t>
            </a:r>
            <a:endParaRPr lang="en-US" altLang="ja-JP" dirty="0" smtClean="0"/>
          </a:p>
          <a:p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勇気を出して、行動に移してみてください。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あなたの大切な友だちを守るために・・・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xmlns="" id="{03DCC197-B2EA-4DD7-A372-E3852F283A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746125"/>
            <a:ext cx="5916613" cy="3328988"/>
          </a:xfrm>
        </p:spPr>
      </p:sp>
    </p:spTree>
    <p:extLst>
      <p:ext uri="{BB962C8B-B14F-4D97-AF65-F5344CB8AC3E}">
        <p14:creationId xmlns:p14="http://schemas.microsoft.com/office/powerpoint/2010/main" val="2783603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でも、中には、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あなた</a:t>
            </a:r>
            <a:r>
              <a:rPr lang="ja-JP" altLang="en-US" dirty="0" smtClean="0"/>
              <a:t>だけでは</a:t>
            </a:r>
            <a:r>
              <a:rPr lang="ja-JP" altLang="ja-JP" dirty="0" smtClean="0"/>
              <a:t>解決</a:t>
            </a:r>
            <a:r>
              <a:rPr lang="ja-JP" altLang="en-US" dirty="0" smtClean="0"/>
              <a:t>が難しい</a:t>
            </a:r>
            <a:r>
              <a:rPr lang="ja-JP" altLang="ja-JP" dirty="0" smtClean="0"/>
              <a:t>、</a:t>
            </a:r>
            <a:r>
              <a:rPr lang="ja-JP" altLang="en-US" dirty="0" smtClean="0"/>
              <a:t>深刻な</a:t>
            </a:r>
            <a:r>
              <a:rPr lang="ja-JP" altLang="ja-JP" dirty="0" smtClean="0"/>
              <a:t>問題もあります。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xmlns="" id="{BA719944-4EEE-4803-8803-20A176C0F3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746125"/>
            <a:ext cx="5916613" cy="3328988"/>
          </a:xfrm>
        </p:spPr>
      </p:sp>
    </p:spTree>
    <p:extLst>
      <p:ext uri="{BB962C8B-B14F-4D97-AF65-F5344CB8AC3E}">
        <p14:creationId xmlns:p14="http://schemas.microsoft.com/office/powerpoint/2010/main" val="1686040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例えば</a:t>
            </a: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命にかかわると思われる場合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いじめや犯罪に巻き込まれている場合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そして、相談を受けているあなた自身が精神的に不安定にな</a:t>
            </a:r>
            <a:r>
              <a:rPr lang="ja-JP" altLang="en-US" dirty="0" smtClean="0"/>
              <a:t>る</a:t>
            </a:r>
            <a:r>
              <a:rPr lang="ja-JP" altLang="ja-JP" dirty="0" smtClean="0"/>
              <a:t>場合</a:t>
            </a:r>
            <a:r>
              <a:rPr lang="ja-JP" altLang="en-US" dirty="0" smtClean="0"/>
              <a:t>　</a:t>
            </a:r>
            <a:r>
              <a:rPr lang="ja-JP" altLang="ja-JP" dirty="0" smtClean="0"/>
              <a:t>など</a:t>
            </a:r>
            <a:r>
              <a:rPr lang="ja-JP" altLang="en-US" dirty="0" smtClean="0"/>
              <a:t>で</a:t>
            </a:r>
            <a:r>
              <a:rPr lang="ja-JP" altLang="ja-JP" dirty="0" smtClean="0"/>
              <a:t>す。</a:t>
            </a:r>
          </a:p>
          <a:p>
            <a:pPr marL="298409" indent="-29840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相手や自分の心や体に危険が起きそうなときは、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真剣に話を聴くだけでは、状況が改善しにくいことがあります。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xmlns="" id="{381D789C-FE1E-41E9-9717-615E15AE8B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746125"/>
            <a:ext cx="5916613" cy="3328988"/>
          </a:xfrm>
        </p:spPr>
      </p:sp>
    </p:spTree>
    <p:extLst>
      <p:ext uri="{BB962C8B-B14F-4D97-AF65-F5344CB8AC3E}">
        <p14:creationId xmlns:p14="http://schemas.microsoft.com/office/powerpoint/2010/main" val="2391670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そのような時は、どうしたら良いでしょうか？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r>
              <a:rPr lang="ja-JP" altLang="en-US" dirty="0" smtClean="0"/>
              <a:t>（３秒ぐらいの間）</a:t>
            </a: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信頼できる大人につな</a:t>
            </a:r>
            <a:r>
              <a:rPr lang="ja-JP" altLang="en-US" dirty="0" smtClean="0"/>
              <a:t>いでください</a:t>
            </a:r>
            <a:r>
              <a:rPr lang="ja-JP" altLang="ja-JP" dirty="0" smtClean="0"/>
              <a:t>。</a:t>
            </a:r>
          </a:p>
          <a:p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大人につなぐことを友だちに提案することは、</a:t>
            </a:r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「友だちから</a:t>
            </a:r>
            <a:r>
              <a:rPr lang="ja-JP" altLang="ja-JP" dirty="0" smtClean="0"/>
              <a:t>嫌がられるかな」</a:t>
            </a:r>
            <a:r>
              <a:rPr lang="ja-JP" altLang="en-US" dirty="0" smtClean="0"/>
              <a:t>、</a:t>
            </a:r>
            <a:r>
              <a:rPr lang="ja-JP" altLang="ja-JP" dirty="0" smtClean="0"/>
              <a:t>「裏切ったと思われ</a:t>
            </a:r>
            <a:r>
              <a:rPr lang="ja-JP" altLang="en-US" dirty="0" smtClean="0"/>
              <a:t>るかな</a:t>
            </a:r>
            <a:r>
              <a:rPr lang="ja-JP" altLang="ja-JP" dirty="0" smtClean="0"/>
              <a:t>」と心配になります</a:t>
            </a:r>
            <a:r>
              <a:rPr lang="ja-JP" altLang="en-US" dirty="0" smtClean="0"/>
              <a:t>。</a:t>
            </a:r>
            <a:endParaRPr lang="ja-JP" altLang="ja-JP" dirty="0" smtClean="0"/>
          </a:p>
          <a:p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でも、</a:t>
            </a:r>
            <a:r>
              <a:rPr lang="ja-JP" altLang="ja-JP" dirty="0" smtClean="0"/>
              <a:t>相手のことを本当に</a:t>
            </a:r>
            <a:r>
              <a:rPr lang="ja-JP" altLang="en-US" dirty="0" smtClean="0"/>
              <a:t>大切</a:t>
            </a:r>
            <a:r>
              <a:rPr lang="ja-JP" altLang="ja-JP" dirty="0" smtClean="0"/>
              <a:t>だと思えば、</a:t>
            </a:r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そのままにしておかない方が良い</a:t>
            </a:r>
            <a:r>
              <a:rPr lang="ja-JP" altLang="en-US" dirty="0" smtClean="0"/>
              <a:t>場合</a:t>
            </a:r>
            <a:r>
              <a:rPr lang="ja-JP" altLang="ja-JP" dirty="0" smtClean="0"/>
              <a:t>があります。</a:t>
            </a:r>
          </a:p>
          <a:p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危険が予測されるもの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悩みが深刻なものは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大人につなぐことが大切です。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xmlns="" id="{99F76A91-E5E7-44DF-AB31-5FD5654FCA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746125"/>
            <a:ext cx="5916613" cy="3328988"/>
          </a:xfrm>
        </p:spPr>
      </p:sp>
    </p:spTree>
    <p:extLst>
      <p:ext uri="{BB962C8B-B14F-4D97-AF65-F5344CB8AC3E}">
        <p14:creationId xmlns:p14="http://schemas.microsoft.com/office/powerpoint/2010/main" val="4070420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具体的には、どうすると良いでしょうか？</a:t>
            </a: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まずは、大人への相談に付き添うことを提案してみましょう。</a:t>
            </a:r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「ねえ、</a:t>
            </a:r>
            <a:r>
              <a:rPr lang="ja-JP" altLang="en-US" dirty="0" smtClean="0"/>
              <a:t>一緒に</a:t>
            </a:r>
            <a:r>
              <a:rPr lang="ja-JP" altLang="ja-JP" dirty="0" smtClean="0"/>
              <a:t>相談してみない？」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あるいは、誰なら相談</a:t>
            </a:r>
            <a:r>
              <a:rPr lang="ja-JP" altLang="en-US" dirty="0" smtClean="0"/>
              <a:t>しやすいか聞いて</a:t>
            </a:r>
            <a:r>
              <a:rPr lang="ja-JP" altLang="ja-JP" dirty="0" smtClean="0"/>
              <a:t>みましょう。</a:t>
            </a:r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「誰なら相談できそう？」</a:t>
            </a:r>
            <a:endParaRPr lang="en-US" altLang="ja-JP" dirty="0" smtClean="0"/>
          </a:p>
          <a:p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他にも、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何に悩んでいるかは秘密のまま、</a:t>
            </a:r>
            <a:r>
              <a:rPr lang="ja-JP" altLang="ja-JP" dirty="0" smtClean="0"/>
              <a:t>友だちが</a:t>
            </a:r>
            <a:r>
              <a:rPr lang="ja-JP" altLang="en-US" dirty="0" smtClean="0"/>
              <a:t>困っている</a:t>
            </a:r>
            <a:r>
              <a:rPr lang="ja-JP" altLang="ja-JP" dirty="0" smtClean="0"/>
              <a:t>という事実だけを</a:t>
            </a:r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信頼できる大人に伝えてよいかを</a:t>
            </a:r>
            <a:r>
              <a:rPr lang="ja-JP" altLang="en-US" dirty="0" smtClean="0"/>
              <a:t>聞いて</a:t>
            </a:r>
            <a:r>
              <a:rPr lang="ja-JP" altLang="ja-JP" dirty="0" smtClean="0"/>
              <a:t>み</a:t>
            </a:r>
            <a:r>
              <a:rPr lang="ja-JP" altLang="en-US" dirty="0" smtClean="0"/>
              <a:t>ることもよいと思います。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「</a:t>
            </a:r>
            <a:r>
              <a:rPr lang="en-US" altLang="ja-JP" dirty="0" smtClean="0"/>
              <a:t>『</a:t>
            </a:r>
            <a:r>
              <a:rPr lang="ja-JP" altLang="ja-JP" dirty="0" smtClean="0"/>
              <a:t>あなたが困っている</a:t>
            </a:r>
            <a:r>
              <a:rPr lang="en-US" altLang="ja-JP" dirty="0" smtClean="0"/>
              <a:t>』</a:t>
            </a:r>
            <a:r>
              <a:rPr lang="ja-JP" altLang="en-US" dirty="0" smtClean="0"/>
              <a:t>と</a:t>
            </a:r>
            <a:r>
              <a:rPr lang="ja-JP" altLang="ja-JP" dirty="0" smtClean="0"/>
              <a:t>いうことを伝えてもいいかな？」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xmlns="" id="{84D38262-5C47-4932-B8CB-54E9B568CD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746125"/>
            <a:ext cx="5916613" cy="3328988"/>
          </a:xfrm>
        </p:spPr>
      </p:sp>
    </p:spTree>
    <p:extLst>
      <p:ext uri="{BB962C8B-B14F-4D97-AF65-F5344CB8AC3E}">
        <p14:creationId xmlns:p14="http://schemas.microsoft.com/office/powerpoint/2010/main" val="873110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746125"/>
            <a:ext cx="5916613" cy="33289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8090" indent="-358090">
              <a:buFont typeface="Wingdings" panose="05000000000000000000" pitchFamily="2" charset="2"/>
              <a:buChar char="u"/>
            </a:pPr>
            <a:r>
              <a:rPr kumimoji="1" lang="ja-JP" altLang="en-US" dirty="0" smtClean="0"/>
              <a:t>大人に相談することで、</a:t>
            </a:r>
            <a:endParaRPr kumimoji="1" lang="en-US" altLang="ja-JP" dirty="0" smtClean="0"/>
          </a:p>
          <a:p>
            <a:pPr marL="358090" indent="-358090">
              <a:buFont typeface="Wingdings" panose="05000000000000000000" pitchFamily="2" charset="2"/>
              <a:buChar char="u"/>
            </a:pPr>
            <a:r>
              <a:rPr kumimoji="1" lang="ja-JP" altLang="en-US" dirty="0" smtClean="0"/>
              <a:t>難しいと思っていたことが、解決に向かうことも多くあります。</a:t>
            </a:r>
            <a:endParaRPr kumimoji="1" lang="en-US" altLang="ja-JP" dirty="0" smtClean="0"/>
          </a:p>
          <a:p>
            <a:pPr marL="358090" indent="-358090">
              <a:buFont typeface="Wingdings" panose="05000000000000000000" pitchFamily="2" charset="2"/>
              <a:buChar char="u"/>
            </a:pPr>
            <a:endParaRPr kumimoji="1" lang="en-US" altLang="ja-JP" dirty="0" smtClean="0"/>
          </a:p>
          <a:p>
            <a:pPr marL="358090" indent="-358090">
              <a:buFont typeface="Wingdings" panose="05000000000000000000" pitchFamily="2" charset="2"/>
              <a:buChar char="u"/>
            </a:pPr>
            <a:r>
              <a:rPr kumimoji="1" lang="ja-JP" altLang="en-US" dirty="0" smtClean="0"/>
              <a:t>また、悩んでいる本人は、自分が危険な状態であることに気づいていない場合もあるため、</a:t>
            </a:r>
            <a:endParaRPr kumimoji="1" lang="en-US" altLang="ja-JP" dirty="0" smtClean="0"/>
          </a:p>
          <a:p>
            <a:pPr marL="358090" indent="-358090">
              <a:buFont typeface="Wingdings" panose="05000000000000000000" pitchFamily="2" charset="2"/>
              <a:buChar char="u"/>
            </a:pPr>
            <a:r>
              <a:rPr kumimoji="1" lang="ja-JP" altLang="en-US" dirty="0" smtClean="0"/>
              <a:t>大人から冷静に判断してもらうこともできます。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903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信頼できる大人がなかなか見つからない場合は、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スクールカウンセラーや保健室の先生、教育相談の先生</a:t>
            </a:r>
            <a:r>
              <a:rPr lang="ja-JP" altLang="en-US" dirty="0" smtClean="0"/>
              <a:t>が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相談しやすいと思います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また、電話やメール相談、ＳＮＳ相談など、さまざまな相談窓口では、</a:t>
            </a:r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専門の相談員が対応しています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まずは、相談を受けたあなたが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友だちのことについて相談</a:t>
            </a:r>
            <a:r>
              <a:rPr lang="ja-JP" altLang="ja-JP" dirty="0" smtClean="0"/>
              <a:t>してみ</a:t>
            </a:r>
            <a:r>
              <a:rPr lang="ja-JP" altLang="en-US" dirty="0" smtClean="0"/>
              <a:t>ても</a:t>
            </a:r>
            <a:r>
              <a:rPr lang="ja-JP" altLang="ja-JP" dirty="0" smtClean="0"/>
              <a:t>良いかもしれません。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xmlns="" id="{D3C341F5-C6E8-456B-8834-30D63191D0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746125"/>
            <a:ext cx="5916613" cy="3328988"/>
          </a:xfrm>
        </p:spPr>
      </p:sp>
    </p:spTree>
    <p:extLst>
      <p:ext uri="{BB962C8B-B14F-4D97-AF65-F5344CB8AC3E}">
        <p14:creationId xmlns:p14="http://schemas.microsoft.com/office/powerpoint/2010/main" val="3719493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友だちの</a:t>
            </a:r>
            <a:r>
              <a:rPr lang="ja-JP" altLang="ja-JP" dirty="0" smtClean="0"/>
              <a:t>悩みを聞いていると、</a:t>
            </a:r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何とかしなくてはいけないと</a:t>
            </a:r>
            <a:r>
              <a:rPr lang="ja-JP" altLang="en-US" dirty="0" smtClean="0"/>
              <a:t>焦ったり、不安になったりするかもしれません。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ja-JP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何も力になれず申し訳ないような気持ちになるかもしれません。</a:t>
            </a: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xmlns="" id="{03DCC197-B2EA-4DD7-A372-E3852F283A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51283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ja-JP" dirty="0" smtClean="0"/>
              <a:t>そ</a:t>
            </a:r>
            <a:r>
              <a:rPr lang="ja-JP" altLang="en-US" dirty="0" smtClean="0"/>
              <a:t>のような</a:t>
            </a:r>
            <a:r>
              <a:rPr lang="ja-JP" altLang="ja-JP" dirty="0" smtClean="0"/>
              <a:t>とき</a:t>
            </a:r>
            <a:r>
              <a:rPr lang="ja-JP" altLang="en-US" dirty="0" smtClean="0"/>
              <a:t>は、</a:t>
            </a:r>
            <a:r>
              <a:rPr lang="ja-JP" altLang="ja-JP" dirty="0" smtClean="0"/>
              <a:t>自分だけで抱え込</a:t>
            </a:r>
            <a:r>
              <a:rPr lang="ja-JP" altLang="en-US" dirty="0" smtClean="0"/>
              <a:t>まず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友だちの力になりそうな人を探すこと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信頼できる大人につなげることを考えてみてください。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深刻な悩みであるほど</a:t>
            </a: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98409" indent="-298409">
              <a:buFont typeface="Wingdings" panose="05000000000000000000" pitchFamily="2" charset="2"/>
              <a:buChar char="u"/>
            </a:pPr>
            <a:r>
              <a:rPr lang="ja-JP" altLang="en-US" dirty="0" smtClean="0"/>
              <a:t>周りの人と協力して、友だちをサポートしていく必要があります。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C45E3C-589A-456F-AF24-31DBCB30E3C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6" name="スライド イメージ プレースホルダー 5">
            <a:extLst>
              <a:ext uri="{FF2B5EF4-FFF2-40B4-BE49-F238E27FC236}">
                <a16:creationId xmlns:a16="http://schemas.microsoft.com/office/drawing/2014/main" xmlns="" id="{03DCC197-B2EA-4DD7-A372-E3852F283A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82393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876F2B6-9B48-446F-BBFA-152300618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5A0CA78F-03C8-450F-82CB-91118187C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44936DD-CEB9-401F-A2FF-40196FDBE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17A651E-6F1B-4E3E-A62E-A77F53E1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220A919-52A0-4890-859C-CB90DCB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95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E222F9F-15A8-40BE-AC55-33EFDB23A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A692A34A-23FD-4B09-9707-2FE0FDC9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EF5A3FC-732A-473A-8B96-F4DC80ACD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D81ABC2-3BA2-4DD3-89C5-BB622DCC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70957FD-B387-43D7-A096-64C250439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30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DECA7B9F-3ECB-4232-8BED-1712F66099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93E0B2C1-42CE-4B05-BB1B-316643BBE7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DE31DDF-7A37-4E34-B43D-144819B6C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C5A8BD8-F2EF-4E5E-80B9-C282F5455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530ED83-35F7-4945-B232-A92029FA9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52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4B5E6A2-057C-442C-8FEB-D48AF005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F0E36498-3C5E-4C13-8B20-B8CD1CEF4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CCAF06D-3140-4E6E-A0F7-D3C6435F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1213536-863A-4922-9A60-8277C970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4790E8A0-1CD7-4441-ABBB-501CBED7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97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C4627C0-54DF-47C8-906E-6ED901E7C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B1D41040-0C70-4B3D-BACD-3FECA3465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FA4B687-D62C-41DB-A55B-4C1738A9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1D136D3-FEFD-4BC2-AA56-F4D4E668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47DB1DF3-BD20-4C1D-81CA-F1AB3A93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879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A601180-12E5-4495-B6CE-EDBCB05DA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1F076BD0-3D5F-477C-B808-744A56AE6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F4CAA9D0-3928-43DD-B623-DFDDF4493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F5DAD22D-95BA-466F-BC89-17B7B2AE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02354BF8-5DF3-425A-92E0-CC13A1AF9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9EB2CDF2-A183-41B8-8CB0-92CB10D8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3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61F8C3B-A7FE-4A2B-8D49-4DEF89559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CADF6CEA-90DF-46F6-B353-3F415FA39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9328BBD2-CEF1-473B-BDBE-C003EFF1E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E23A6E80-C381-448A-9CD3-D3B83B93AD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1BD45820-CDCA-4F55-8776-B0EED89EE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32AF539E-3A89-4057-B6B8-534E7CDEF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54A31801-7F92-44A6-B959-91566673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532937A8-7B8F-43CE-A188-0BBD9ED5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9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E60A0C4-89BE-4F11-8BE3-782443253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26068E72-11B2-4303-84F2-7E9811256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405CFF7B-343A-440D-9F45-E60A0DB6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7987F798-B8A0-4EF0-B679-46AB05798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83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E69D17B1-1F0B-4027-8030-47D31D34F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0465C7BB-D0E5-4356-8985-1AB7A7A58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E0997E8A-B4CC-40A2-9D65-88B2C44A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25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4E67B9A-70D2-43EC-859C-C6EB9CFD1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7AC21F8-E681-4310-A6AB-3F7B6C6C7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66836689-D252-4539-891A-5ED67E1DC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49995511-D33B-4C6C-9D0F-C3796F1D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4052F9C6-4663-4E8C-B70B-D783FFEF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4E74C106-4DF8-4A71-9F72-E69ED8C34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8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FA9F315-8949-4435-91C0-6815F20EF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96E3996C-AF31-4061-80C8-E583712A5B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082BEEC7-2F32-4DBE-9221-5815CD26F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173F6048-3CB7-442D-8B47-16B8E85EA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919FAC2-F563-4B99-9017-4018B95EE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44D5D46A-F66F-46BD-A7D7-99913872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22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D8B55507-5D9E-429B-9EEC-783D7EB0D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F7EDB29A-3BC9-4969-A0C3-5A065470E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802ED77-610C-4DD0-B3D1-CB59CD8F3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CCFA2-687D-48BF-A402-9008A792D64F}" type="datetimeFigureOut">
              <a:rPr kumimoji="1" lang="ja-JP" altLang="en-US" smtClean="0"/>
              <a:t>2023/7/30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D4B5E5D-F85D-4B21-B000-98F3AD537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529C1A0-785C-4842-86DF-05D849E7F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0D6FA-D753-4701-9374-7CC40E0575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63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6.pn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>
            <a:extLst>
              <a:ext uri="{FF2B5EF4-FFF2-40B4-BE49-F238E27FC236}">
                <a16:creationId xmlns:a16="http://schemas.microsoft.com/office/drawing/2014/main" xmlns="" id="{F5B301C9-F333-4367-A458-E3EBD28F8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3063" y="935650"/>
            <a:ext cx="4205527" cy="252529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助かった</a:t>
            </a:r>
            <a: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ありがとう</a:t>
            </a:r>
            <a:endParaRPr kumimoji="1" lang="ja-JP" altLang="en-US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606368" y="2994413"/>
            <a:ext cx="6678652" cy="3869374"/>
            <a:chOff x="2606368" y="2994413"/>
            <a:chExt cx="6678652" cy="3869374"/>
          </a:xfrm>
        </p:grpSpPr>
        <p:pic>
          <p:nvPicPr>
            <p:cNvPr id="18" name="図 1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08351" y="2994413"/>
              <a:ext cx="3114194" cy="3869374"/>
            </a:xfrm>
            <a:prstGeom prst="rect">
              <a:avLst/>
            </a:prstGeom>
          </p:spPr>
        </p:pic>
        <p:sp>
          <p:nvSpPr>
            <p:cNvPr id="20" name="円/楕円 19"/>
            <p:cNvSpPr/>
            <p:nvPr/>
          </p:nvSpPr>
          <p:spPr>
            <a:xfrm>
              <a:off x="3063063" y="4416826"/>
              <a:ext cx="485406" cy="48540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3640120" y="4190663"/>
              <a:ext cx="328822" cy="3288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2606368" y="5093126"/>
              <a:ext cx="764676" cy="76467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2631009" y="4705852"/>
              <a:ext cx="336846" cy="3368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3127303" y="5790099"/>
              <a:ext cx="410856" cy="41085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">
              <a:extLst>
                <a:ext uri="{FF2B5EF4-FFF2-40B4-BE49-F238E27FC236}">
                  <a16:creationId xmlns:a16="http://schemas.microsoft.com/office/drawing/2014/main" xmlns="" id="{E999296E-8538-4226-BD5F-F663D14981CE}"/>
                </a:ext>
              </a:extLst>
            </p:cNvPr>
            <p:cNvSpPr/>
            <p:nvPr/>
          </p:nvSpPr>
          <p:spPr>
            <a:xfrm>
              <a:off x="8694588" y="4601906"/>
              <a:ext cx="485406" cy="48540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8">
              <a:extLst>
                <a:ext uri="{FF2B5EF4-FFF2-40B4-BE49-F238E27FC236}">
                  <a16:creationId xmlns:a16="http://schemas.microsoft.com/office/drawing/2014/main" xmlns="" id="{DB80B62E-F9E4-4EBB-851B-A6B7C4680F1F}"/>
                </a:ext>
              </a:extLst>
            </p:cNvPr>
            <p:cNvSpPr/>
            <p:nvPr/>
          </p:nvSpPr>
          <p:spPr>
            <a:xfrm>
              <a:off x="8554122" y="5144479"/>
              <a:ext cx="336846" cy="3368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10">
              <a:extLst>
                <a:ext uri="{FF2B5EF4-FFF2-40B4-BE49-F238E27FC236}">
                  <a16:creationId xmlns:a16="http://schemas.microsoft.com/office/drawing/2014/main" xmlns="" id="{940B425A-3B40-46AE-9097-2ECA8E5B4FC2}"/>
                </a:ext>
              </a:extLst>
            </p:cNvPr>
            <p:cNvSpPr/>
            <p:nvPr/>
          </p:nvSpPr>
          <p:spPr>
            <a:xfrm>
              <a:off x="3009713" y="3905378"/>
              <a:ext cx="410856" cy="41085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8520344" y="5497975"/>
              <a:ext cx="764676" cy="76467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10">
              <a:extLst>
                <a:ext uri="{FF2B5EF4-FFF2-40B4-BE49-F238E27FC236}">
                  <a16:creationId xmlns:a16="http://schemas.microsoft.com/office/drawing/2014/main" xmlns="" id="{940B425A-3B40-46AE-9097-2ECA8E5B4FC2}"/>
                </a:ext>
              </a:extLst>
            </p:cNvPr>
            <p:cNvSpPr/>
            <p:nvPr/>
          </p:nvSpPr>
          <p:spPr>
            <a:xfrm>
              <a:off x="8177193" y="4727126"/>
              <a:ext cx="410856" cy="41085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8558084" y="3988031"/>
              <a:ext cx="336846" cy="33684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2" name="図 4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623327" y="3104440"/>
              <a:ext cx="2428216" cy="3753560"/>
            </a:xfrm>
            <a:prstGeom prst="rect">
              <a:avLst/>
            </a:prstGeom>
          </p:spPr>
        </p:pic>
      </p:grpSp>
      <p:sp>
        <p:nvSpPr>
          <p:cNvPr id="17" name="タイトル 1">
            <a:extLst>
              <a:ext uri="{FF2B5EF4-FFF2-40B4-BE49-F238E27FC236}">
                <a16:creationId xmlns="" xmlns:a16="http://schemas.microsoft.com/office/drawing/2014/main" xmlns:lc="http://schemas.openxmlformats.org/drawingml/2006/lockedCanvas" id="{21408020-9662-474A-80A9-EF5B21EAB11D}"/>
              </a:ext>
            </a:extLst>
          </p:cNvPr>
          <p:cNvSpPr txBox="1">
            <a:spLocks/>
          </p:cNvSpPr>
          <p:nvPr/>
        </p:nvSpPr>
        <p:spPr>
          <a:xfrm>
            <a:off x="2831570" y="1008812"/>
            <a:ext cx="1209962" cy="650649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 anchorCtr="0">
            <a:norm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ja-JP" altLang="en-US" sz="2400" dirty="0" smtClean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たす</a:t>
            </a:r>
            <a:endParaRPr lang="ja-JP" altLang="en-US" sz="2400" dirty="0">
              <a:ln w="1270">
                <a:noFill/>
              </a:ln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391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36242" y="2594922"/>
            <a:ext cx="3119516" cy="411278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86933" y="2384860"/>
            <a:ext cx="1325069" cy="198258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4305782" y="2511706"/>
            <a:ext cx="3594609" cy="43462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11436" y="2491504"/>
            <a:ext cx="2960782" cy="4138367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3434445" y="3559912"/>
            <a:ext cx="5341447" cy="2709022"/>
            <a:chOff x="3434445" y="3491094"/>
            <a:chExt cx="5341447" cy="2709022"/>
          </a:xfrm>
        </p:grpSpPr>
        <p:sp>
          <p:nvSpPr>
            <p:cNvPr id="16" name="円/楕円 3">
              <a:extLst>
                <a:ext uri="{FF2B5EF4-FFF2-40B4-BE49-F238E27FC236}">
                  <a16:creationId xmlns:a16="http://schemas.microsoft.com/office/drawing/2014/main" xmlns="" id="{3CD39000-38CA-4F10-AD0B-00E99D320E39}"/>
                </a:ext>
              </a:extLst>
            </p:cNvPr>
            <p:cNvSpPr/>
            <p:nvPr/>
          </p:nvSpPr>
          <p:spPr>
            <a:xfrm>
              <a:off x="4007665" y="3775177"/>
              <a:ext cx="608766" cy="60876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6">
              <a:extLst>
                <a:ext uri="{FF2B5EF4-FFF2-40B4-BE49-F238E27FC236}">
                  <a16:creationId xmlns:a16="http://schemas.microsoft.com/office/drawing/2014/main" xmlns="" id="{B70DEC71-8CB4-4FDA-821F-4B5F5D1C6D88}"/>
                </a:ext>
              </a:extLst>
            </p:cNvPr>
            <p:cNvSpPr/>
            <p:nvPr/>
          </p:nvSpPr>
          <p:spPr>
            <a:xfrm>
              <a:off x="4732097" y="3491094"/>
              <a:ext cx="412390" cy="412388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7">
              <a:extLst>
                <a:ext uri="{FF2B5EF4-FFF2-40B4-BE49-F238E27FC236}">
                  <a16:creationId xmlns:a16="http://schemas.microsoft.com/office/drawing/2014/main" xmlns="" id="{11011148-3C1C-4721-87A3-A4BC34CD48F0}"/>
                </a:ext>
              </a:extLst>
            </p:cNvPr>
            <p:cNvSpPr/>
            <p:nvPr/>
          </p:nvSpPr>
          <p:spPr>
            <a:xfrm>
              <a:off x="3434445" y="4624534"/>
              <a:ext cx="959014" cy="959012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8">
              <a:extLst>
                <a:ext uri="{FF2B5EF4-FFF2-40B4-BE49-F238E27FC236}">
                  <a16:creationId xmlns:a16="http://schemas.microsoft.com/office/drawing/2014/main" xmlns="" id="{2BEBCD18-28CF-4920-95C1-5DE47561EA60}"/>
                </a:ext>
              </a:extLst>
            </p:cNvPr>
            <p:cNvSpPr/>
            <p:nvPr/>
          </p:nvSpPr>
          <p:spPr>
            <a:xfrm>
              <a:off x="3465074" y="4137967"/>
              <a:ext cx="422454" cy="422452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>
              <a:extLst>
                <a:ext uri="{FF2B5EF4-FFF2-40B4-BE49-F238E27FC236}">
                  <a16:creationId xmlns:a16="http://schemas.microsoft.com/office/drawing/2014/main" xmlns="" id="{19C3470E-B6AC-45EE-8ECE-23ED4D69AEC6}"/>
                </a:ext>
              </a:extLst>
            </p:cNvPr>
            <p:cNvSpPr/>
            <p:nvPr/>
          </p:nvSpPr>
          <p:spPr>
            <a:xfrm>
              <a:off x="4088269" y="5499388"/>
              <a:ext cx="515274" cy="51527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3">
              <a:extLst>
                <a:ext uri="{FF2B5EF4-FFF2-40B4-BE49-F238E27FC236}">
                  <a16:creationId xmlns:a16="http://schemas.microsoft.com/office/drawing/2014/main" xmlns="" id="{DEC897AC-DA5F-4C7A-8DEC-82B68235EA7A}"/>
                </a:ext>
              </a:extLst>
            </p:cNvPr>
            <p:cNvSpPr/>
            <p:nvPr/>
          </p:nvSpPr>
          <p:spPr>
            <a:xfrm>
              <a:off x="8093521" y="5156794"/>
              <a:ext cx="608766" cy="60876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6">
              <a:extLst>
                <a:ext uri="{FF2B5EF4-FFF2-40B4-BE49-F238E27FC236}">
                  <a16:creationId xmlns:a16="http://schemas.microsoft.com/office/drawing/2014/main" xmlns="" id="{FB760913-F3AF-4481-9F9D-DCA883733B1F}"/>
                </a:ext>
              </a:extLst>
            </p:cNvPr>
            <p:cNvSpPr/>
            <p:nvPr/>
          </p:nvSpPr>
          <p:spPr>
            <a:xfrm>
              <a:off x="7739423" y="5787728"/>
              <a:ext cx="412390" cy="412388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7">
              <a:extLst>
                <a:ext uri="{FF2B5EF4-FFF2-40B4-BE49-F238E27FC236}">
                  <a16:creationId xmlns:a16="http://schemas.microsoft.com/office/drawing/2014/main" xmlns="" id="{40B1F9DF-4914-43EF-8A99-2BAAC883F0AB}"/>
                </a:ext>
              </a:extLst>
            </p:cNvPr>
            <p:cNvSpPr/>
            <p:nvPr/>
          </p:nvSpPr>
          <p:spPr>
            <a:xfrm>
              <a:off x="7658350" y="3743328"/>
              <a:ext cx="959014" cy="959012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8">
              <a:extLst>
                <a:ext uri="{FF2B5EF4-FFF2-40B4-BE49-F238E27FC236}">
                  <a16:creationId xmlns:a16="http://schemas.microsoft.com/office/drawing/2014/main" xmlns="" id="{92CFAD9E-C6C6-4EF6-A4F8-51DC3A25CCFA}"/>
                </a:ext>
              </a:extLst>
            </p:cNvPr>
            <p:cNvSpPr/>
            <p:nvPr/>
          </p:nvSpPr>
          <p:spPr>
            <a:xfrm>
              <a:off x="7140175" y="4061479"/>
              <a:ext cx="422454" cy="422452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10">
              <a:extLst>
                <a:ext uri="{FF2B5EF4-FFF2-40B4-BE49-F238E27FC236}">
                  <a16:creationId xmlns:a16="http://schemas.microsoft.com/office/drawing/2014/main" xmlns="" id="{7660B11B-2AC2-40D5-B6A0-61A524D3A1C8}"/>
                </a:ext>
              </a:extLst>
            </p:cNvPr>
            <p:cNvSpPr/>
            <p:nvPr/>
          </p:nvSpPr>
          <p:spPr>
            <a:xfrm>
              <a:off x="8260618" y="4618183"/>
              <a:ext cx="515274" cy="51527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8">
              <a:extLst>
                <a:ext uri="{FF2B5EF4-FFF2-40B4-BE49-F238E27FC236}">
                  <a16:creationId xmlns:a16="http://schemas.microsoft.com/office/drawing/2014/main" xmlns="" id="{948497DA-A3AD-497F-AF36-EE5FA3603485}"/>
                </a:ext>
              </a:extLst>
            </p:cNvPr>
            <p:cNvSpPr/>
            <p:nvPr/>
          </p:nvSpPr>
          <p:spPr>
            <a:xfrm>
              <a:off x="7623759" y="4724231"/>
              <a:ext cx="422454" cy="422452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00391" y="1612717"/>
            <a:ext cx="1931766" cy="215140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327" y="2680040"/>
            <a:ext cx="1822168" cy="215198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49200" y="1647228"/>
            <a:ext cx="1242584" cy="214370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13609" y="4471134"/>
            <a:ext cx="1881937" cy="213045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73116" y="4436076"/>
            <a:ext cx="2109233" cy="2165514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299803" y="-46137"/>
            <a:ext cx="11592394" cy="2172320"/>
            <a:chOff x="299803" y="-46137"/>
            <a:chExt cx="11592394" cy="2172320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xmlns="" id="{A3CEFB85-19FC-47E6-856D-27917FD10CC4}"/>
                </a:ext>
              </a:extLst>
            </p:cNvPr>
            <p:cNvSpPr/>
            <p:nvPr/>
          </p:nvSpPr>
          <p:spPr>
            <a:xfrm>
              <a:off x="299803" y="371857"/>
              <a:ext cx="11592394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ja-JP" altLang="en-US" sz="5400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j-cs"/>
                </a:rPr>
                <a:t>悩んでいる友だちのために</a:t>
              </a:r>
              <a:endParaRPr lang="en-US" altLang="ja-JP" sz="54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j-cs"/>
              </a:endParaRPr>
            </a:p>
            <a:p>
              <a:pPr lvl="0" algn="ctr"/>
              <a:r>
                <a:rPr lang="ja-JP" altLang="en-US" sz="5400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+mj-cs"/>
                </a:rPr>
                <a:t>できること</a:t>
              </a:r>
              <a:endParaRPr lang="en-US" altLang="ja-JP" sz="54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+mj-cs"/>
              </a:endParaRPr>
            </a:p>
          </p:txBody>
        </p:sp>
        <p:sp>
          <p:nvSpPr>
            <p:cNvPr id="29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505494" y="-46137"/>
              <a:ext cx="168448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8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なや</a:t>
              </a:r>
              <a:endParaRPr lang="ja-JP" altLang="en-US" sz="28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0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938292" y="-46137"/>
              <a:ext cx="168448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8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とも</a:t>
              </a:r>
              <a:endParaRPr lang="ja-JP" altLang="en-US" sz="28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9041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xmlns="" id="{BB0AB5D5-BCE6-478A-B079-28069CD3A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229" y="795870"/>
            <a:ext cx="8993606" cy="124023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解決が難しい深刻な問題も･･･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98404" y="2036100"/>
            <a:ext cx="3995192" cy="4374127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2243231" y="568973"/>
            <a:ext cx="6809850" cy="650649"/>
            <a:chOff x="2243231" y="568973"/>
            <a:chExt cx="6809850" cy="650649"/>
          </a:xfrm>
        </p:grpSpPr>
        <p:sp>
          <p:nvSpPr>
            <p:cNvPr id="4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243231" y="568973"/>
              <a:ext cx="1761610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かいけつ</a:t>
              </a:r>
              <a:endParaRPr lang="ja-JP" altLang="en-US" sz="24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5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643770" y="568973"/>
              <a:ext cx="1761610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むずか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7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588317" y="568973"/>
              <a:ext cx="1761610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しんこく</a:t>
              </a:r>
              <a:endParaRPr lang="ja-JP" altLang="en-US" sz="24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8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291471" y="568973"/>
              <a:ext cx="1761610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もんだい</a:t>
              </a:r>
              <a:endParaRPr lang="ja-JP" altLang="en-US" sz="24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57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8810" y="219943"/>
            <a:ext cx="11903190" cy="6548502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518601" y="617294"/>
            <a:ext cx="9832750" cy="1486984"/>
            <a:chOff x="518601" y="617294"/>
            <a:chExt cx="9832750" cy="1486984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882028" y="1021168"/>
              <a:ext cx="9469323" cy="1083110"/>
              <a:chOff x="882028" y="1021168"/>
              <a:chExt cx="9469323" cy="1083110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882028" y="1481440"/>
                <a:ext cx="3869080" cy="32051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コンテンツ プレースホルダー 7">
                <a:extLst>
                  <a:ext uri="{FF2B5EF4-FFF2-40B4-BE49-F238E27FC236}">
                    <a16:creationId xmlns:a16="http://schemas.microsoft.com/office/drawing/2014/main" xmlns="" id="{B875EF41-E137-472E-9210-4CD8B908167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2028" y="1021168"/>
                <a:ext cx="9469323" cy="108311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Aft>
                    <a:spcPts val="1200"/>
                  </a:spcAft>
                  <a:buNone/>
                </a:pPr>
                <a:r>
                  <a:rPr lang="ja-JP" altLang="en-US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命に</a:t>
                </a:r>
                <a:r>
                  <a:rPr lang="ja-JP" altLang="en-US" sz="4800" dirty="0" smtClean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かかわる と</a:t>
                </a:r>
                <a:r>
                  <a:rPr lang="ja-JP" altLang="en-US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思われる場合</a:t>
                </a:r>
              </a:p>
            </p:txBody>
          </p:sp>
        </p:grpSp>
        <p:sp>
          <p:nvSpPr>
            <p:cNvPr id="14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18601" y="617294"/>
              <a:ext cx="153011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いのち</a:t>
              </a:r>
              <a:endParaRPr lang="ja-JP" altLang="en-US" sz="24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5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951705" y="617294"/>
              <a:ext cx="153011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おも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709403" y="617294"/>
              <a:ext cx="153011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ばあい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882028" y="1943007"/>
            <a:ext cx="9469323" cy="2273262"/>
            <a:chOff x="882028" y="1943007"/>
            <a:chExt cx="9469323" cy="2273262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882028" y="2229054"/>
              <a:ext cx="9469323" cy="1987215"/>
              <a:chOff x="882028" y="2168094"/>
              <a:chExt cx="9469323" cy="1987215"/>
            </a:xfrm>
          </p:grpSpPr>
          <p:sp>
            <p:nvSpPr>
              <p:cNvPr id="17" name="正方形/長方形 16"/>
              <p:cNvSpPr/>
              <p:nvPr/>
            </p:nvSpPr>
            <p:spPr>
              <a:xfrm>
                <a:off x="882028" y="2749410"/>
                <a:ext cx="3869080" cy="32051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コンテンツ プレースホルダー 7">
                <a:extLst>
                  <a:ext uri="{FF2B5EF4-FFF2-40B4-BE49-F238E27FC236}">
                    <a16:creationId xmlns:a16="http://schemas.microsoft.com/office/drawing/2014/main" xmlns="" id="{E0DB48EB-8112-48AE-A995-39CEF7131E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2028" y="2168094"/>
                <a:ext cx="9469323" cy="1987215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30000"/>
                  </a:lnSpc>
                  <a:spcAft>
                    <a:spcPts val="1200"/>
                  </a:spcAft>
                  <a:buNone/>
                </a:pPr>
                <a:r>
                  <a:rPr lang="ja-JP" altLang="en-US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いじめや</a:t>
                </a:r>
                <a:r>
                  <a:rPr lang="ja-JP" altLang="en-US" sz="4800" dirty="0" smtClean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犯罪 に</a:t>
                </a:r>
                <a:r>
                  <a:rPr lang="en-US" altLang="ja-JP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/>
                </a:r>
                <a:br>
                  <a:rPr lang="en-US" altLang="ja-JP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</a:br>
                <a:r>
                  <a:rPr lang="ja-JP" altLang="en-US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　　　　巻き込まれている場合</a:t>
                </a:r>
              </a:p>
            </p:txBody>
          </p:sp>
        </p:grpSp>
        <p:sp>
          <p:nvSpPr>
            <p:cNvPr id="21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255715" y="1943007"/>
              <a:ext cx="153011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はんざい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2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255715" y="2832952"/>
              <a:ext cx="899597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>
                    <a:glow rad="1016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ま</a:t>
              </a:r>
              <a:endParaRPr lang="ja-JP" altLang="en-US" sz="2400" dirty="0">
                <a:ln w="1270">
                  <a:noFill/>
                </a:ln>
                <a:effectLst>
                  <a:glow rad="1016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3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501906" y="2832952"/>
              <a:ext cx="899597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>
                    <a:glow rad="1016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こ</a:t>
              </a:r>
              <a:endParaRPr lang="ja-JP" altLang="en-US" sz="2400" dirty="0">
                <a:ln w="1270">
                  <a:noFill/>
                </a:ln>
                <a:effectLst>
                  <a:glow rad="1016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4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137666" y="2805556"/>
              <a:ext cx="153011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ばあい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882028" y="3922845"/>
            <a:ext cx="9469323" cy="2351982"/>
            <a:chOff x="882028" y="3922845"/>
            <a:chExt cx="9469323" cy="2351982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882028" y="4227737"/>
              <a:ext cx="9469323" cy="2047090"/>
              <a:chOff x="882028" y="4029617"/>
              <a:chExt cx="9469323" cy="2047090"/>
            </a:xfrm>
          </p:grpSpPr>
          <p:sp>
            <p:nvSpPr>
              <p:cNvPr id="20" name="正方形/長方形 19"/>
              <p:cNvSpPr/>
              <p:nvPr/>
            </p:nvSpPr>
            <p:spPr>
              <a:xfrm>
                <a:off x="2208839" y="5494781"/>
                <a:ext cx="4389922" cy="32051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882029" y="4601943"/>
                <a:ext cx="3793666" cy="32051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コンテンツ プレースホルダー 7">
                <a:extLst>
                  <a:ext uri="{FF2B5EF4-FFF2-40B4-BE49-F238E27FC236}">
                    <a16:creationId xmlns:a16="http://schemas.microsoft.com/office/drawing/2014/main" xmlns="" id="{C08F79A5-76A8-4229-B4C2-36EFC53102D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2028" y="4029617"/>
                <a:ext cx="9469323" cy="204709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20000"/>
                  </a:lnSpc>
                  <a:spcAft>
                    <a:spcPts val="1200"/>
                  </a:spcAft>
                  <a:buNone/>
                </a:pPr>
                <a:r>
                  <a:rPr lang="ja-JP" altLang="en-US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あなた自身</a:t>
                </a:r>
                <a:r>
                  <a:rPr lang="ja-JP" altLang="en-US" sz="4800" dirty="0" smtClean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が</a:t>
                </a:r>
                <a:r>
                  <a:rPr lang="en-US" altLang="ja-JP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/>
                </a:r>
                <a:br>
                  <a:rPr lang="en-US" altLang="ja-JP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</a:br>
                <a:r>
                  <a:rPr lang="en-US" altLang="ja-JP" sz="4800" dirty="0" smtClean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       </a:t>
                </a:r>
                <a:r>
                  <a:rPr lang="ja-JP" altLang="en-US" sz="4800" dirty="0" smtClean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精神的に不安定 に</a:t>
                </a:r>
                <a:r>
                  <a:rPr lang="ja-JP" altLang="en-US" sz="4800" dirty="0">
                    <a:ln w="19050">
                      <a:noFill/>
                    </a:ln>
                    <a:effectLst>
                      <a:glow rad="101600">
                        <a:schemeClr val="bg1"/>
                      </a:glow>
                    </a:effectLst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なる場合</a:t>
                </a:r>
              </a:p>
            </p:txBody>
          </p:sp>
        </p:grpSp>
        <p:sp>
          <p:nvSpPr>
            <p:cNvPr id="25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636769" y="3922845"/>
              <a:ext cx="153011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じしん</a:t>
              </a:r>
            </a:p>
          </p:txBody>
        </p:sp>
        <p:sp>
          <p:nvSpPr>
            <p:cNvPr id="26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002419" y="4831995"/>
              <a:ext cx="243529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>
                    <a:glow rad="1016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せいしんてき</a:t>
              </a:r>
              <a:endParaRPr lang="ja-JP" altLang="en-US" sz="2400" dirty="0">
                <a:ln w="1270">
                  <a:noFill/>
                </a:ln>
                <a:effectLst>
                  <a:glow rad="1016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7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4444031" y="4831995"/>
              <a:ext cx="243529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>
                    <a:glow rad="101600">
                      <a:schemeClr val="bg1"/>
                    </a:glow>
                  </a:effectLst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ふあんてい</a:t>
              </a:r>
              <a:endParaRPr lang="ja-JP" altLang="en-US" sz="2400" dirty="0">
                <a:ln w="1270">
                  <a:noFill/>
                </a:ln>
                <a:effectLst>
                  <a:glow rad="101600">
                    <a:schemeClr val="bg1"/>
                  </a:glo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8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474462" y="4808845"/>
              <a:ext cx="153011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ばあい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861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61293" y="2915008"/>
            <a:ext cx="2551535" cy="3828934"/>
          </a:xfrm>
          <a:prstGeom prst="rect">
            <a:avLst/>
          </a:prstGeom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xmlns="" id="{3999AC8D-7C63-41CA-B256-44F0A3BE23CD}"/>
              </a:ext>
            </a:extLst>
          </p:cNvPr>
          <p:cNvSpPr txBox="1">
            <a:spLocks/>
          </p:cNvSpPr>
          <p:nvPr/>
        </p:nvSpPr>
        <p:spPr>
          <a:xfrm>
            <a:off x="1190991" y="329123"/>
            <a:ext cx="4772891" cy="7356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どうしたら･･･？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277171" y="2506412"/>
            <a:ext cx="3475342" cy="2566220"/>
            <a:chOff x="1310342" y="2450927"/>
            <a:chExt cx="3475342" cy="2566220"/>
          </a:xfrm>
        </p:grpSpPr>
        <p:sp>
          <p:nvSpPr>
            <p:cNvPr id="12" name="思考の吹き出し: 雲形 11">
              <a:extLst>
                <a:ext uri="{FF2B5EF4-FFF2-40B4-BE49-F238E27FC236}">
                  <a16:creationId xmlns:a16="http://schemas.microsoft.com/office/drawing/2014/main" xmlns="" id="{B39AD79E-C2B4-460B-A3C7-BA7852AB5539}"/>
                </a:ext>
              </a:extLst>
            </p:cNvPr>
            <p:cNvSpPr/>
            <p:nvPr/>
          </p:nvSpPr>
          <p:spPr>
            <a:xfrm>
              <a:off x="1310342" y="2450927"/>
              <a:ext cx="3475342" cy="2566220"/>
            </a:xfrm>
            <a:prstGeom prst="cloudCallout">
              <a:avLst>
                <a:gd name="adj1" fmla="val 65143"/>
                <a:gd name="adj2" fmla="val 14456"/>
              </a:avLst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63493" y="2745610"/>
              <a:ext cx="1759945" cy="1822817"/>
            </a:xfrm>
            <a:prstGeom prst="rect">
              <a:avLst/>
            </a:prstGeom>
          </p:spPr>
        </p:pic>
      </p:grpSp>
      <p:grpSp>
        <p:nvGrpSpPr>
          <p:cNvPr id="6" name="グループ化 5"/>
          <p:cNvGrpSpPr/>
          <p:nvPr/>
        </p:nvGrpSpPr>
        <p:grpSpPr>
          <a:xfrm>
            <a:off x="7745123" y="2174312"/>
            <a:ext cx="3475342" cy="2566220"/>
            <a:chOff x="7525667" y="1933964"/>
            <a:chExt cx="3475342" cy="2566220"/>
          </a:xfrm>
        </p:grpSpPr>
        <p:sp>
          <p:nvSpPr>
            <p:cNvPr id="14" name="思考の吹き出し: 雲形 13">
              <a:extLst>
                <a:ext uri="{FF2B5EF4-FFF2-40B4-BE49-F238E27FC236}">
                  <a16:creationId xmlns:a16="http://schemas.microsoft.com/office/drawing/2014/main" xmlns="" id="{87E1990A-05CE-4E5B-89F5-A3E25916B7F0}"/>
                </a:ext>
              </a:extLst>
            </p:cNvPr>
            <p:cNvSpPr/>
            <p:nvPr/>
          </p:nvSpPr>
          <p:spPr>
            <a:xfrm>
              <a:off x="7525667" y="1933964"/>
              <a:ext cx="3475342" cy="2566220"/>
            </a:xfrm>
            <a:prstGeom prst="cloudCallout">
              <a:avLst>
                <a:gd name="adj1" fmla="val -61603"/>
                <a:gd name="adj2" fmla="val 40280"/>
              </a:avLst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pic>
          <p:nvPicPr>
            <p:cNvPr id="17" name="図 1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744862" y="2295610"/>
              <a:ext cx="1221595" cy="1839975"/>
            </a:xfrm>
            <a:prstGeom prst="rect">
              <a:avLst/>
            </a:prstGeom>
          </p:spPr>
        </p:pic>
      </p:grpSp>
      <p:grpSp>
        <p:nvGrpSpPr>
          <p:cNvPr id="8" name="グループ化 7"/>
          <p:cNvGrpSpPr/>
          <p:nvPr/>
        </p:nvGrpSpPr>
        <p:grpSpPr>
          <a:xfrm>
            <a:off x="795051" y="945225"/>
            <a:ext cx="10601898" cy="1363067"/>
            <a:chOff x="795051" y="945225"/>
            <a:chExt cx="10601898" cy="1363067"/>
          </a:xfrm>
        </p:grpSpPr>
        <p:sp>
          <p:nvSpPr>
            <p:cNvPr id="4" name="コンテンツ プレースホルダー 2">
              <a:extLst>
                <a:ext uri="{FF2B5EF4-FFF2-40B4-BE49-F238E27FC236}">
                  <a16:creationId xmlns:a16="http://schemas.microsoft.com/office/drawing/2014/main" xmlns="" id="{E7F3A441-33F1-4B44-A3A1-AD166817455E}"/>
                </a:ext>
              </a:extLst>
            </p:cNvPr>
            <p:cNvSpPr txBox="1">
              <a:spLocks/>
            </p:cNvSpPr>
            <p:nvPr/>
          </p:nvSpPr>
          <p:spPr>
            <a:xfrm>
              <a:off x="795051" y="1417891"/>
              <a:ext cx="10601898" cy="890401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ja-JP" altLang="en-US" sz="4800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信頼できる大人につなごう</a:t>
              </a:r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2152544" y="945225"/>
              <a:ext cx="180985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しんらい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191072" y="945225"/>
              <a:ext cx="180985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おとな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431562" y="5341071"/>
            <a:ext cx="3475341" cy="1238649"/>
            <a:chOff x="1431562" y="5341071"/>
            <a:chExt cx="3475341" cy="1238649"/>
          </a:xfrm>
        </p:grpSpPr>
        <p:sp>
          <p:nvSpPr>
            <p:cNvPr id="13" name="思考の吹き出し: 雲形 12">
              <a:extLst>
                <a:ext uri="{FF2B5EF4-FFF2-40B4-BE49-F238E27FC236}">
                  <a16:creationId xmlns:a16="http://schemas.microsoft.com/office/drawing/2014/main" xmlns="" id="{ED60E6E5-2D8A-4A79-B420-FC385E031F0F}"/>
                </a:ext>
              </a:extLst>
            </p:cNvPr>
            <p:cNvSpPr/>
            <p:nvPr/>
          </p:nvSpPr>
          <p:spPr>
            <a:xfrm>
              <a:off x="1431562" y="5346345"/>
              <a:ext cx="3475341" cy="1233375"/>
            </a:xfrm>
            <a:prstGeom prst="cloudCallout">
              <a:avLst>
                <a:gd name="adj1" fmla="val 51066"/>
                <a:gd name="adj2" fmla="val -73397"/>
              </a:avLst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180000" rIns="0" bIns="0" rtlCol="0" anchor="ctr"/>
            <a:lstStyle/>
            <a:p>
              <a:pPr algn="ctr"/>
              <a:r>
                <a:rPr lang="ja-JP" altLang="en-US" sz="2800" dirty="0">
                  <a:effectLst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危険だよね</a:t>
              </a:r>
              <a:r>
                <a:rPr lang="en-US" altLang="ja-JP" sz="2800" dirty="0">
                  <a:effectLst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…</a:t>
              </a:r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454712" y="5341071"/>
              <a:ext cx="180985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きけん</a:t>
              </a:r>
              <a:endParaRPr lang="ja-JP" altLang="en-US" sz="20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7767218" y="5298833"/>
            <a:ext cx="3475341" cy="1233375"/>
            <a:chOff x="7767218" y="5298833"/>
            <a:chExt cx="3475341" cy="1233375"/>
          </a:xfrm>
        </p:grpSpPr>
        <p:sp>
          <p:nvSpPr>
            <p:cNvPr id="15" name="思考の吹き出し: 雲形 14">
              <a:extLst>
                <a:ext uri="{FF2B5EF4-FFF2-40B4-BE49-F238E27FC236}">
                  <a16:creationId xmlns:a16="http://schemas.microsoft.com/office/drawing/2014/main" xmlns="" id="{11BCCCEA-D307-4DBE-8B71-CB6B6276BB6E}"/>
                </a:ext>
              </a:extLst>
            </p:cNvPr>
            <p:cNvSpPr/>
            <p:nvPr/>
          </p:nvSpPr>
          <p:spPr>
            <a:xfrm>
              <a:off x="7767218" y="5298833"/>
              <a:ext cx="3475341" cy="1233375"/>
            </a:xfrm>
            <a:prstGeom prst="cloudCallout">
              <a:avLst>
                <a:gd name="adj1" fmla="val -62817"/>
                <a:gd name="adj2" fmla="val -73150"/>
              </a:avLst>
            </a:prstGeom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180000" rIns="0" bIns="0" rtlCol="0" anchor="ctr"/>
            <a:lstStyle/>
            <a:p>
              <a:pPr algn="ctr"/>
              <a:r>
                <a:rPr lang="ja-JP" altLang="en-US" sz="2800" dirty="0">
                  <a:effectLst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悩みが深刻</a:t>
              </a:r>
              <a:r>
                <a:rPr lang="en-US" altLang="ja-JP" sz="2800" dirty="0">
                  <a:effectLst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…</a:t>
              </a:r>
            </a:p>
          </p:txBody>
        </p:sp>
        <p:sp>
          <p:nvSpPr>
            <p:cNvPr id="20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901455" y="5306346"/>
              <a:ext cx="1196246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150" dirty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なや</a:t>
              </a:r>
            </a:p>
          </p:txBody>
        </p:sp>
        <p:sp>
          <p:nvSpPr>
            <p:cNvPr id="21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904985" y="5306346"/>
              <a:ext cx="160482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0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しんこく</a:t>
              </a:r>
              <a:endParaRPr lang="ja-JP" altLang="en-US" sz="20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923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5170" y="2869947"/>
            <a:ext cx="1947036" cy="3843666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1312918" y="239947"/>
            <a:ext cx="9393380" cy="2625172"/>
            <a:chOff x="1312918" y="239947"/>
            <a:chExt cx="9393380" cy="2625172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xmlns="" id="{3927744B-1622-496B-8B60-791E6548329C}"/>
                </a:ext>
              </a:extLst>
            </p:cNvPr>
            <p:cNvGrpSpPr/>
            <p:nvPr/>
          </p:nvGrpSpPr>
          <p:grpSpPr>
            <a:xfrm>
              <a:off x="1312918" y="239947"/>
              <a:ext cx="9393380" cy="2625172"/>
              <a:chOff x="1312918" y="118027"/>
              <a:chExt cx="9393380" cy="2625172"/>
            </a:xfrm>
          </p:grpSpPr>
          <p:sp>
            <p:nvSpPr>
              <p:cNvPr id="33" name="フリーフォーム: 図形 32">
                <a:extLst>
                  <a:ext uri="{FF2B5EF4-FFF2-40B4-BE49-F238E27FC236}">
                    <a16:creationId xmlns:a16="http://schemas.microsoft.com/office/drawing/2014/main" xmlns="" id="{ED503F2C-0E2F-44B5-B981-D2DC5E837B09}"/>
                  </a:ext>
                </a:extLst>
              </p:cNvPr>
              <p:cNvSpPr/>
              <p:nvPr/>
            </p:nvSpPr>
            <p:spPr>
              <a:xfrm>
                <a:off x="1312918" y="118027"/>
                <a:ext cx="9393380" cy="2625172"/>
              </a:xfrm>
              <a:custGeom>
                <a:avLst/>
                <a:gdLst>
                  <a:gd name="connsiteX0" fmla="*/ 4696690 w 9393380"/>
                  <a:gd name="connsiteY0" fmla="*/ 0 h 2625172"/>
                  <a:gd name="connsiteX1" fmla="*/ 9393380 w 9393380"/>
                  <a:gd name="connsiteY1" fmla="*/ 1070805 h 2625172"/>
                  <a:gd name="connsiteX2" fmla="*/ 4696690 w 9393380"/>
                  <a:gd name="connsiteY2" fmla="*/ 2141610 h 2625172"/>
                  <a:gd name="connsiteX3" fmla="*/ 4216481 w 9393380"/>
                  <a:gd name="connsiteY3" fmla="*/ 2136082 h 2625172"/>
                  <a:gd name="connsiteX4" fmla="*/ 3841058 w 9393380"/>
                  <a:gd name="connsiteY4" fmla="*/ 2123019 h 2625172"/>
                  <a:gd name="connsiteX5" fmla="*/ 3908011 w 9393380"/>
                  <a:gd name="connsiteY5" fmla="*/ 2625172 h 2625172"/>
                  <a:gd name="connsiteX6" fmla="*/ 3556684 w 9393380"/>
                  <a:gd name="connsiteY6" fmla="*/ 2108514 h 2625172"/>
                  <a:gd name="connsiteX7" fmla="*/ 3300038 w 9393380"/>
                  <a:gd name="connsiteY7" fmla="*/ 2093469 h 2625172"/>
                  <a:gd name="connsiteX8" fmla="*/ 0 w 9393380"/>
                  <a:gd name="connsiteY8" fmla="*/ 1070805 h 2625172"/>
                  <a:gd name="connsiteX9" fmla="*/ 4696690 w 9393380"/>
                  <a:gd name="connsiteY9" fmla="*/ 0 h 262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393380" h="2625172">
                    <a:moveTo>
                      <a:pt x="4696690" y="0"/>
                    </a:moveTo>
                    <a:cubicBezTo>
                      <a:pt x="7290600" y="0"/>
                      <a:pt x="9393380" y="479416"/>
                      <a:pt x="9393380" y="1070805"/>
                    </a:cubicBezTo>
                    <a:cubicBezTo>
                      <a:pt x="9393380" y="1662194"/>
                      <a:pt x="7290600" y="2141610"/>
                      <a:pt x="4696690" y="2141610"/>
                    </a:cubicBezTo>
                    <a:cubicBezTo>
                      <a:pt x="4534571" y="2141610"/>
                      <a:pt x="4374370" y="2139737"/>
                      <a:pt x="4216481" y="2136082"/>
                    </a:cubicBezTo>
                    <a:lnTo>
                      <a:pt x="3841058" y="2123019"/>
                    </a:lnTo>
                    <a:lnTo>
                      <a:pt x="3908011" y="2625172"/>
                    </a:lnTo>
                    <a:lnTo>
                      <a:pt x="3556684" y="2108514"/>
                    </a:lnTo>
                    <a:lnTo>
                      <a:pt x="3300038" y="2093469"/>
                    </a:lnTo>
                    <a:cubicBezTo>
                      <a:pt x="1388164" y="1957893"/>
                      <a:pt x="0" y="1551309"/>
                      <a:pt x="0" y="1070805"/>
                    </a:cubicBezTo>
                    <a:cubicBezTo>
                      <a:pt x="0" y="479416"/>
                      <a:pt x="2102780" y="0"/>
                      <a:pt x="469669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タイトル 1">
                <a:extLst>
                  <a:ext uri="{FF2B5EF4-FFF2-40B4-BE49-F238E27FC236}">
                    <a16:creationId xmlns:a16="http://schemas.microsoft.com/office/drawing/2014/main" xmlns="" id="{4816CBF0-4E4A-4FE7-B4C8-28FF49DAF2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12918" y="537898"/>
                <a:ext cx="9393380" cy="1284694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30000"/>
                  </a:lnSpc>
                </a:pPr>
                <a:r>
                  <a:rPr lang="ja-JP" altLang="en-US" sz="40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「あなたが困っている」ということを</a:t>
                </a:r>
                <a:r>
                  <a:rPr lang="en-US" altLang="ja-JP" sz="40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/>
                </a:r>
                <a:br>
                  <a:rPr lang="en-US" altLang="ja-JP" sz="40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</a:br>
                <a:r>
                  <a:rPr lang="ja-JP" altLang="en-US" sz="40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伝えてもいいかな？</a:t>
                </a:r>
              </a:p>
            </p:txBody>
          </p:sp>
        </p:grpSp>
        <p:sp>
          <p:nvSpPr>
            <p:cNvPr id="17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720308" y="388057"/>
              <a:ext cx="153011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こま</a:t>
              </a:r>
              <a:endParaRPr lang="ja-JP" altLang="en-US" sz="24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0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241195" y="1200123"/>
              <a:ext cx="153011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つた</a:t>
              </a:r>
              <a:endParaRPr lang="en-US" altLang="ja-JP" sz="2400" spc="-150" dirty="0" smtClean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1022" y="2345089"/>
            <a:ext cx="5159404" cy="3838854"/>
            <a:chOff x="91022" y="1994569"/>
            <a:chExt cx="5159404" cy="3838854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91022" y="2053903"/>
              <a:ext cx="5159404" cy="3779520"/>
              <a:chOff x="91022" y="2053903"/>
              <a:chExt cx="5159404" cy="3779520"/>
            </a:xfrm>
          </p:grpSpPr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xmlns="" id="{B702603E-9923-4A8E-8E2D-937B6C65EFB4}"/>
                  </a:ext>
                </a:extLst>
              </p:cNvPr>
              <p:cNvGrpSpPr/>
              <p:nvPr/>
            </p:nvGrpSpPr>
            <p:grpSpPr>
              <a:xfrm>
                <a:off x="91022" y="2053903"/>
                <a:ext cx="5159404" cy="3779520"/>
                <a:chOff x="91022" y="2053903"/>
                <a:chExt cx="5159404" cy="3779520"/>
              </a:xfrm>
            </p:grpSpPr>
            <p:sp>
              <p:nvSpPr>
                <p:cNvPr id="25" name="フリーフォーム: 図形 24">
                  <a:extLst>
                    <a:ext uri="{FF2B5EF4-FFF2-40B4-BE49-F238E27FC236}">
                      <a16:creationId xmlns:a16="http://schemas.microsoft.com/office/drawing/2014/main" xmlns="" id="{32352715-EB77-4AF7-A72C-45F180022EA1}"/>
                    </a:ext>
                  </a:extLst>
                </p:cNvPr>
                <p:cNvSpPr/>
                <p:nvPr/>
              </p:nvSpPr>
              <p:spPr>
                <a:xfrm>
                  <a:off x="91023" y="2053903"/>
                  <a:ext cx="5159403" cy="3779520"/>
                </a:xfrm>
                <a:custGeom>
                  <a:avLst/>
                  <a:gdLst>
                    <a:gd name="connsiteX0" fmla="*/ 2386445 w 5159403"/>
                    <a:gd name="connsiteY0" fmla="*/ 0 h 3779520"/>
                    <a:gd name="connsiteX1" fmla="*/ 4724406 w 5159403"/>
                    <a:gd name="connsiteY1" fmla="*/ 1508907 h 3779520"/>
                    <a:gd name="connsiteX2" fmla="*/ 4757428 w 5159403"/>
                    <a:gd name="connsiteY2" fmla="*/ 1680245 h 3779520"/>
                    <a:gd name="connsiteX3" fmla="*/ 5159403 w 5159403"/>
                    <a:gd name="connsiteY3" fmla="*/ 1751181 h 3779520"/>
                    <a:gd name="connsiteX4" fmla="*/ 4770569 w 5159403"/>
                    <a:gd name="connsiteY4" fmla="*/ 1926156 h 3779520"/>
                    <a:gd name="connsiteX5" fmla="*/ 4760569 w 5159403"/>
                    <a:gd name="connsiteY5" fmla="*/ 2082977 h 3779520"/>
                    <a:gd name="connsiteX6" fmla="*/ 2386445 w 5159403"/>
                    <a:gd name="connsiteY6" fmla="*/ 3779520 h 3779520"/>
                    <a:gd name="connsiteX7" fmla="*/ 0 w 5159403"/>
                    <a:gd name="connsiteY7" fmla="*/ 1889760 h 3779520"/>
                    <a:gd name="connsiteX8" fmla="*/ 2386445 w 5159403"/>
                    <a:gd name="connsiteY8" fmla="*/ 0 h 37795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159403" h="3779520">
                      <a:moveTo>
                        <a:pt x="2386445" y="0"/>
                      </a:moveTo>
                      <a:cubicBezTo>
                        <a:pt x="3539693" y="0"/>
                        <a:pt x="4501879" y="647776"/>
                        <a:pt x="4724406" y="1508907"/>
                      </a:cubicBezTo>
                      <a:lnTo>
                        <a:pt x="4757428" y="1680245"/>
                      </a:lnTo>
                      <a:lnTo>
                        <a:pt x="5159403" y="1751181"/>
                      </a:lnTo>
                      <a:lnTo>
                        <a:pt x="4770569" y="1926156"/>
                      </a:lnTo>
                      <a:lnTo>
                        <a:pt x="4760569" y="2082977"/>
                      </a:lnTo>
                      <a:cubicBezTo>
                        <a:pt x="4638359" y="3035901"/>
                        <a:pt x="3622067" y="3779520"/>
                        <a:pt x="2386445" y="3779520"/>
                      </a:cubicBezTo>
                      <a:cubicBezTo>
                        <a:pt x="1068448" y="3779520"/>
                        <a:pt x="0" y="2933446"/>
                        <a:pt x="0" y="1889760"/>
                      </a:cubicBezTo>
                      <a:cubicBezTo>
                        <a:pt x="0" y="846074"/>
                        <a:pt x="1068448" y="0"/>
                        <a:pt x="238644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38100"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" name="タイトル 1">
                  <a:extLst>
                    <a:ext uri="{FF2B5EF4-FFF2-40B4-BE49-F238E27FC236}">
                      <a16:creationId xmlns:a16="http://schemas.microsoft.com/office/drawing/2014/main" xmlns="" id="{1B785057-3198-4105-AD69-53187BF98B8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1022" y="2296563"/>
                  <a:ext cx="4772891" cy="1777727"/>
                </a:xfrm>
                <a:prstGeom prst="rect">
                  <a:avLst/>
                </a:prstGeom>
              </p:spPr>
              <p:txBody>
                <a:bodyPr/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ja-JP" altLang="en-US" sz="4000" dirty="0"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一緒に</a:t>
                  </a:r>
                  <a:r>
                    <a:rPr lang="en-US" altLang="ja-JP" sz="4000" dirty="0"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/>
                  </a:r>
                  <a:br>
                    <a:rPr lang="en-US" altLang="ja-JP" sz="4000" dirty="0"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</a:br>
                  <a:r>
                    <a:rPr lang="ja-JP" altLang="en-US" sz="4000" dirty="0"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相談してみない</a:t>
                  </a:r>
                  <a:r>
                    <a:rPr lang="en-US" altLang="ja-JP" sz="4000" dirty="0">
                      <a:latin typeface="UD デジタル 教科書体 NP-B" panose="02020700000000000000" pitchFamily="18" charset="-128"/>
                      <a:ea typeface="UD デジタル 教科書体 NP-B" panose="02020700000000000000" pitchFamily="18" charset="-128"/>
                    </a:rPr>
                    <a:t>?</a:t>
                  </a:r>
                  <a:endParaRPr lang="ja-JP" altLang="en-US" sz="40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endParaRPr>
                </a:p>
              </p:txBody>
            </p:sp>
          </p:grpSp>
          <p:grpSp>
            <p:nvGrpSpPr>
              <p:cNvPr id="4" name="グループ化 3"/>
              <p:cNvGrpSpPr/>
              <p:nvPr/>
            </p:nvGrpSpPr>
            <p:grpSpPr>
              <a:xfrm>
                <a:off x="1229840" y="3730474"/>
                <a:ext cx="2379054" cy="1648352"/>
                <a:chOff x="1597494" y="3708375"/>
                <a:chExt cx="2655622" cy="1839975"/>
              </a:xfrm>
            </p:grpSpPr>
            <p:pic>
              <p:nvPicPr>
                <p:cNvPr id="19" name="図 18"/>
                <p:cNvPicPr>
                  <a:picLocks noChangeAspect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3031521" y="3708375"/>
                  <a:ext cx="1221595" cy="1839975"/>
                </a:xfrm>
                <a:prstGeom prst="rect">
                  <a:avLst/>
                </a:prstGeom>
              </p:spPr>
            </p:pic>
            <p:pic>
              <p:nvPicPr>
                <p:cNvPr id="18" name="図 17"/>
                <p:cNvPicPr>
                  <a:picLocks noChangeAspect="1"/>
                </p:cNvPicPr>
                <p:nvPr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1597494" y="3725533"/>
                  <a:ext cx="1759945" cy="1822817"/>
                </a:xfrm>
                <a:prstGeom prst="rect">
                  <a:avLst/>
                </a:prstGeom>
              </p:spPr>
            </p:pic>
          </p:grpSp>
        </p:grpSp>
        <p:sp>
          <p:nvSpPr>
            <p:cNvPr id="23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301342" y="1994569"/>
              <a:ext cx="187337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いっしょ</a:t>
              </a:r>
            </a:p>
          </p:txBody>
        </p:sp>
        <p:sp>
          <p:nvSpPr>
            <p:cNvPr id="24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02596" y="2725115"/>
              <a:ext cx="187337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そうだん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953250" y="2382581"/>
            <a:ext cx="5147727" cy="3801362"/>
            <a:chOff x="6953250" y="2032061"/>
            <a:chExt cx="5147727" cy="3801362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6953250" y="2053903"/>
              <a:ext cx="5147727" cy="3779520"/>
              <a:chOff x="6953250" y="2053903"/>
              <a:chExt cx="5147727" cy="3779520"/>
            </a:xfrm>
          </p:grpSpPr>
          <p:sp>
            <p:nvSpPr>
              <p:cNvPr id="29" name="フリーフォーム: 図形 28">
                <a:extLst>
                  <a:ext uri="{FF2B5EF4-FFF2-40B4-BE49-F238E27FC236}">
                    <a16:creationId xmlns:a16="http://schemas.microsoft.com/office/drawing/2014/main" xmlns="" id="{702C323E-8F81-4557-AAC6-2E322593A2AF}"/>
                  </a:ext>
                </a:extLst>
              </p:cNvPr>
              <p:cNvSpPr/>
              <p:nvPr/>
            </p:nvSpPr>
            <p:spPr>
              <a:xfrm>
                <a:off x="6953250" y="2053903"/>
                <a:ext cx="5147727" cy="3779520"/>
              </a:xfrm>
              <a:custGeom>
                <a:avLst/>
                <a:gdLst>
                  <a:gd name="connsiteX0" fmla="*/ 2761282 w 5147727"/>
                  <a:gd name="connsiteY0" fmla="*/ 0 h 3779520"/>
                  <a:gd name="connsiteX1" fmla="*/ 5147727 w 5147727"/>
                  <a:gd name="connsiteY1" fmla="*/ 1889760 h 3779520"/>
                  <a:gd name="connsiteX2" fmla="*/ 2761282 w 5147727"/>
                  <a:gd name="connsiteY2" fmla="*/ 3779520 h 3779520"/>
                  <a:gd name="connsiteX3" fmla="*/ 387158 w 5147727"/>
                  <a:gd name="connsiteY3" fmla="*/ 2082977 h 3779520"/>
                  <a:gd name="connsiteX4" fmla="*/ 385351 w 5147727"/>
                  <a:gd name="connsiteY4" fmla="*/ 2054635 h 3779520"/>
                  <a:gd name="connsiteX5" fmla="*/ 0 w 5147727"/>
                  <a:gd name="connsiteY5" fmla="*/ 1765622 h 3779520"/>
                  <a:gd name="connsiteX6" fmla="*/ 378222 w 5147727"/>
                  <a:gd name="connsiteY6" fmla="*/ 1836682 h 3779520"/>
                  <a:gd name="connsiteX7" fmla="*/ 387158 w 5147727"/>
                  <a:gd name="connsiteY7" fmla="*/ 1696543 h 3779520"/>
                  <a:gd name="connsiteX8" fmla="*/ 2761282 w 5147727"/>
                  <a:gd name="connsiteY8" fmla="*/ 0 h 3779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147727" h="3779520">
                    <a:moveTo>
                      <a:pt x="2761282" y="0"/>
                    </a:moveTo>
                    <a:cubicBezTo>
                      <a:pt x="4079279" y="0"/>
                      <a:pt x="5147727" y="846074"/>
                      <a:pt x="5147727" y="1889760"/>
                    </a:cubicBezTo>
                    <a:cubicBezTo>
                      <a:pt x="5147727" y="2933446"/>
                      <a:pt x="4079279" y="3779520"/>
                      <a:pt x="2761282" y="3779520"/>
                    </a:cubicBezTo>
                    <a:cubicBezTo>
                      <a:pt x="1525660" y="3779520"/>
                      <a:pt x="509368" y="3035901"/>
                      <a:pt x="387158" y="2082977"/>
                    </a:cubicBezTo>
                    <a:lnTo>
                      <a:pt x="385351" y="2054635"/>
                    </a:lnTo>
                    <a:lnTo>
                      <a:pt x="0" y="1765622"/>
                    </a:lnTo>
                    <a:lnTo>
                      <a:pt x="378222" y="1836682"/>
                    </a:lnTo>
                    <a:lnTo>
                      <a:pt x="387158" y="1696543"/>
                    </a:lnTo>
                    <a:cubicBezTo>
                      <a:pt x="509368" y="743620"/>
                      <a:pt x="1525660" y="0"/>
                      <a:pt x="276128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タイトル 1">
                <a:extLst>
                  <a:ext uri="{FF2B5EF4-FFF2-40B4-BE49-F238E27FC236}">
                    <a16:creationId xmlns:a16="http://schemas.microsoft.com/office/drawing/2014/main" xmlns="" id="{30D70897-4AE3-4BB0-99AA-A5F25FAB038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28086" y="2381176"/>
                <a:ext cx="4772891" cy="1832008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>
                  <a:lnSpc>
                    <a:spcPct val="120000"/>
                  </a:lnSpc>
                </a:pPr>
                <a:r>
                  <a:rPr lang="ja-JP" altLang="en-US" sz="40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誰なら</a:t>
                </a:r>
                <a:r>
                  <a:rPr lang="en-US" altLang="ja-JP" sz="40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/>
                </a:r>
                <a:br>
                  <a:rPr lang="en-US" altLang="ja-JP" sz="40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</a:br>
                <a:r>
                  <a:rPr lang="ja-JP" altLang="en-US" sz="4000" dirty="0"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相談できそう？</a:t>
                </a:r>
              </a:p>
            </p:txBody>
          </p:sp>
          <p:pic>
            <p:nvPicPr>
              <p:cNvPr id="10" name="図 9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96326" y="3903466"/>
                <a:ext cx="1036410" cy="1475360"/>
              </a:xfrm>
              <a:prstGeom prst="rect">
                <a:avLst/>
              </a:prstGeom>
            </p:spPr>
          </p:pic>
        </p:grpSp>
        <p:sp>
          <p:nvSpPr>
            <p:cNvPr id="26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259637" y="2032061"/>
              <a:ext cx="187337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だれ</a:t>
              </a:r>
            </a:p>
          </p:txBody>
        </p:sp>
        <p:sp>
          <p:nvSpPr>
            <p:cNvPr id="28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500651" y="2800178"/>
              <a:ext cx="187337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そうだん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332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37446" y="2248392"/>
            <a:ext cx="2742481" cy="353950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97013" y="2077544"/>
            <a:ext cx="2723772" cy="3710350"/>
          </a:xfrm>
          <a:prstGeom prst="rect">
            <a:avLst/>
          </a:prstGeom>
        </p:spPr>
      </p:pic>
      <p:grpSp>
        <p:nvGrpSpPr>
          <p:cNvPr id="5" name="グループ化 4"/>
          <p:cNvGrpSpPr/>
          <p:nvPr/>
        </p:nvGrpSpPr>
        <p:grpSpPr>
          <a:xfrm>
            <a:off x="868700" y="1820697"/>
            <a:ext cx="4399020" cy="3967197"/>
            <a:chOff x="556016" y="2018824"/>
            <a:chExt cx="4524064" cy="4079966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56016" y="2412358"/>
              <a:ext cx="2766863" cy="3686432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198694" y="2601798"/>
              <a:ext cx="1815006" cy="3496992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750189">
              <a:off x="788015" y="2018824"/>
              <a:ext cx="1153593" cy="584097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92089">
              <a:off x="3926487" y="2195273"/>
              <a:ext cx="1153593" cy="584097"/>
            </a:xfrm>
            <a:prstGeom prst="rect">
              <a:avLst/>
            </a:prstGeom>
          </p:spPr>
        </p:pic>
      </p:grpSp>
      <p:grpSp>
        <p:nvGrpSpPr>
          <p:cNvPr id="8" name="グループ化 7"/>
          <p:cNvGrpSpPr/>
          <p:nvPr/>
        </p:nvGrpSpPr>
        <p:grpSpPr>
          <a:xfrm>
            <a:off x="5151642" y="736231"/>
            <a:ext cx="5601702" cy="1332488"/>
            <a:chOff x="5151642" y="736231"/>
            <a:chExt cx="5601702" cy="1332488"/>
          </a:xfrm>
        </p:grpSpPr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xmlns="" id="{1198E462-1285-43C1-8303-07FBEF294009}"/>
                </a:ext>
              </a:extLst>
            </p:cNvPr>
            <p:cNvSpPr txBox="1">
              <a:spLocks/>
            </p:cNvSpPr>
            <p:nvPr/>
          </p:nvSpPr>
          <p:spPr>
            <a:xfrm>
              <a:off x="5521702" y="1225989"/>
              <a:ext cx="5231642" cy="842730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相談</a:t>
              </a:r>
              <a:r>
                <a:rPr lang="ja-JP" altLang="en-US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してよかった</a:t>
              </a:r>
              <a:endPara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0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5151642" y="736231"/>
              <a:ext cx="2056878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15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そうだん</a:t>
              </a:r>
              <a:endParaRPr lang="ja-JP" altLang="en-US" sz="2400" spc="-15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270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6979947" y="461201"/>
            <a:ext cx="4457727" cy="3683002"/>
            <a:chOff x="7327805" y="589217"/>
            <a:chExt cx="4457727" cy="3683002"/>
          </a:xfrm>
        </p:grpSpPr>
        <p:sp>
          <p:nvSpPr>
            <p:cNvPr id="4" name="円形吹き出し 3"/>
            <p:cNvSpPr/>
            <p:nvPr/>
          </p:nvSpPr>
          <p:spPr>
            <a:xfrm>
              <a:off x="9932610" y="589217"/>
              <a:ext cx="1852922" cy="1849120"/>
            </a:xfrm>
            <a:prstGeom prst="wedgeEllipseCallout">
              <a:avLst>
                <a:gd name="adj1" fmla="val -51539"/>
                <a:gd name="adj2" fmla="val 37775"/>
              </a:avLst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350055" y="767015"/>
              <a:ext cx="957073" cy="1310640"/>
            </a:xfrm>
            <a:prstGeom prst="rect">
              <a:avLst/>
            </a:prstGeom>
          </p:spPr>
        </p:pic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327805" y="767015"/>
              <a:ext cx="2724502" cy="3505204"/>
            </a:xfrm>
            <a:prstGeom prst="rect">
              <a:avLst/>
            </a:prstGeom>
          </p:spPr>
        </p:pic>
      </p:grp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98818" y="633922"/>
            <a:ext cx="2865749" cy="3491994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777584" y="4303745"/>
            <a:ext cx="5423996" cy="2548159"/>
            <a:chOff x="777584" y="4303745"/>
            <a:chExt cx="5423996" cy="2548159"/>
          </a:xfrm>
        </p:grpSpPr>
        <p:sp>
          <p:nvSpPr>
            <p:cNvPr id="12" name="タイトル 1">
              <a:extLst>
                <a:ext uri="{FF2B5EF4-FFF2-40B4-BE49-F238E27FC236}">
                  <a16:creationId xmlns:a16="http://schemas.microsoft.com/office/drawing/2014/main" xmlns="" id="{A8352013-37F9-48C6-855B-E0B607B7BE2D}"/>
                </a:ext>
              </a:extLst>
            </p:cNvPr>
            <p:cNvSpPr txBox="1">
              <a:spLocks/>
            </p:cNvSpPr>
            <p:nvPr/>
          </p:nvSpPr>
          <p:spPr>
            <a:xfrm>
              <a:off x="777584" y="4303745"/>
              <a:ext cx="5423996" cy="2548159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30000"/>
                </a:lnSpc>
              </a:pPr>
              <a:r>
                <a:rPr lang="ja-JP" altLang="en-US" sz="4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スクールカウンセラー</a:t>
              </a:r>
              <a:endParaRPr lang="en-US" altLang="ja-JP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4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保健室の先生</a:t>
              </a:r>
              <a:endParaRPr lang="en-US" altLang="ja-JP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4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教育相談の先生</a:t>
              </a:r>
            </a:p>
          </p:txBody>
        </p:sp>
        <p:sp>
          <p:nvSpPr>
            <p:cNvPr id="9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684766" y="4830908"/>
              <a:ext cx="2109994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ほけんしつ</a:t>
              </a:r>
              <a:endParaRPr lang="ja-JP" altLang="en-US" sz="24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0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672888" y="4837004"/>
              <a:ext cx="1673304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せんせい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3927915" y="5635580"/>
              <a:ext cx="1673304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せんせい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3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1309862" y="5635579"/>
              <a:ext cx="285980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きょういくそうだん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6183292" y="4027156"/>
            <a:ext cx="5423996" cy="2824748"/>
            <a:chOff x="6183292" y="4027156"/>
            <a:chExt cx="5423996" cy="2824748"/>
          </a:xfrm>
        </p:grpSpPr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xmlns="" id="{4D926916-793B-4A7E-8FDF-2735A1F04E68}"/>
                </a:ext>
              </a:extLst>
            </p:cNvPr>
            <p:cNvSpPr txBox="1">
              <a:spLocks/>
            </p:cNvSpPr>
            <p:nvPr/>
          </p:nvSpPr>
          <p:spPr>
            <a:xfrm>
              <a:off x="6183292" y="4303745"/>
              <a:ext cx="5423996" cy="2548159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30000"/>
                </a:lnSpc>
              </a:pPr>
              <a:r>
                <a:rPr lang="ja-JP" altLang="en-US" sz="4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電話相談</a:t>
              </a:r>
              <a:endParaRPr lang="en-US" altLang="ja-JP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4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メール相談</a:t>
              </a:r>
              <a:endParaRPr lang="en-US" altLang="ja-JP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ct val="130000"/>
                </a:lnSpc>
              </a:pPr>
              <a:r>
                <a:rPr lang="ja-JP" altLang="en-US" sz="40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ＳＮＳ相談</a:t>
              </a:r>
              <a:endParaRPr lang="en-US" altLang="ja-JP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4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7474758" y="4027156"/>
              <a:ext cx="168448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でんわ</a:t>
              </a:r>
            </a:p>
          </p:txBody>
        </p:sp>
        <p:sp>
          <p:nvSpPr>
            <p:cNvPr id="15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559124" y="4027156"/>
              <a:ext cx="168448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そうだん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796251" y="4846147"/>
              <a:ext cx="168448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そうだん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8" name="タイトル 1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21408020-9662-474A-80A9-EF5B21EAB11D}"/>
                </a:ext>
              </a:extLst>
            </p:cNvPr>
            <p:cNvSpPr txBox="1">
              <a:spLocks/>
            </p:cNvSpPr>
            <p:nvPr/>
          </p:nvSpPr>
          <p:spPr>
            <a:xfrm>
              <a:off x="8796251" y="5655188"/>
              <a:ext cx="1684482" cy="6506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 anchorCtr="0">
              <a:norm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ja-JP" altLang="en-US" sz="2400" spc="-300" dirty="0" smtClean="0">
                  <a:ln w="1270">
                    <a:noFill/>
                  </a:ln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そうだん</a:t>
              </a:r>
              <a:endParaRPr lang="ja-JP" altLang="en-US" sz="2400" spc="-300" dirty="0">
                <a:ln w="1270"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316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36242" y="2594922"/>
            <a:ext cx="3119516" cy="411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77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36242" y="2594922"/>
            <a:ext cx="3119516" cy="411278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86933" y="2384860"/>
            <a:ext cx="1325069" cy="198258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00391" y="1612717"/>
            <a:ext cx="1931766" cy="215140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327" y="2680040"/>
            <a:ext cx="1822168" cy="215198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49200" y="1647228"/>
            <a:ext cx="1242584" cy="21437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13609" y="4471134"/>
            <a:ext cx="1881937" cy="2130456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73116" y="4436076"/>
            <a:ext cx="2109233" cy="216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7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717</Words>
  <PresentationFormat>ワイド画面</PresentationFormat>
  <Paragraphs>150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8" baseType="lpstr">
      <vt:lpstr>UD デジタル 教科書体 NK-R</vt:lpstr>
      <vt:lpstr>UD デジタル 教科書体 NP-B</vt:lpstr>
      <vt:lpstr>UD デジタル 教科書体 NP-R</vt:lpstr>
      <vt:lpstr>游ゴシック</vt:lpstr>
      <vt:lpstr>游ゴシック Light</vt:lpstr>
      <vt:lpstr>Arial</vt:lpstr>
      <vt:lpstr>Wingdings</vt:lpstr>
      <vt:lpstr>Office テーマ</vt:lpstr>
      <vt:lpstr>助かった 　ありがとう</vt:lpstr>
      <vt:lpstr>解決が難しい深刻な問題も･･･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2021-02-22T02:28:39Z</dcterms:created>
  <dcterms:modified xsi:type="dcterms:W3CDTF">2023-07-30T08:41:14Z</dcterms:modified>
</cp:coreProperties>
</file>