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9" r:id="rId1"/>
  </p:sldMasterIdLst>
  <p:notesMasterIdLst>
    <p:notesMasterId r:id="rId11"/>
  </p:notesMasterIdLst>
  <p:sldIdLst>
    <p:sldId id="266" r:id="rId2"/>
    <p:sldId id="268" r:id="rId3"/>
    <p:sldId id="26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FCFCFC"/>
    <a:srgbClr val="FAFAFA"/>
    <a:srgbClr val="FAF8F0"/>
    <a:srgbClr val="F5F3EB"/>
    <a:srgbClr val="EFEDE3"/>
    <a:srgbClr val="FFF5D7"/>
    <a:srgbClr val="FF66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96" autoAdjust="0"/>
    <p:restoredTop sz="86224" autoAdjust="0"/>
  </p:normalViewPr>
  <p:slideViewPr>
    <p:cSldViewPr snapToGrid="0">
      <p:cViewPr varScale="1">
        <p:scale>
          <a:sx n="75" d="100"/>
          <a:sy n="75" d="100"/>
        </p:scale>
        <p:origin x="653" y="6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notesViewPr>
    <p:cSldViewPr snapToGrid="0">
      <p:cViewPr>
        <p:scale>
          <a:sx n="50" d="100"/>
          <a:sy n="50" d="100"/>
        </p:scale>
        <p:origin x="3499" y="41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AB7EF-259F-42E2-909D-02018AB3628A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752475"/>
            <a:ext cx="5916613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09575" y="4443413"/>
            <a:ext cx="5916612" cy="49278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908466" y="898822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DDC45E3C-589A-456F-AF24-31DBCB30E3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234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1pPr>
    <a:lvl2pPr marL="4572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2pPr>
    <a:lvl3pPr marL="9144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3pPr>
    <a:lvl4pPr marL="13716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4pPr>
    <a:lvl5pPr marL="18288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悩んでいる友だちのためにできること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4F336C17-40C6-47AE-A06A-FB37ECB350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453529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Ｂ</a:t>
            </a:r>
            <a:r>
              <a:rPr lang="ja-JP" altLang="ja-JP" dirty="0" smtClean="0"/>
              <a:t>さんは</a:t>
            </a:r>
            <a:r>
              <a:rPr lang="ja-JP" altLang="en-US" dirty="0" smtClean="0"/>
              <a:t>、</a:t>
            </a:r>
            <a:r>
              <a:rPr lang="ja-JP" altLang="ja-JP" dirty="0" smtClean="0"/>
              <a:t>友だちと</a:t>
            </a:r>
            <a:r>
              <a:rPr lang="ja-JP" altLang="en-US" dirty="0" smtClean="0"/>
              <a:t>の関係が</a:t>
            </a:r>
            <a:r>
              <a:rPr lang="ja-JP" altLang="ja-JP" dirty="0" smtClean="0"/>
              <a:t>気まずくなり、つら</a:t>
            </a:r>
            <a:r>
              <a:rPr lang="ja-JP" altLang="en-US" dirty="0" smtClean="0"/>
              <a:t>い気持ちが強くなっていま</a:t>
            </a:r>
            <a:r>
              <a:rPr lang="ja-JP" altLang="ja-JP" dirty="0" smtClean="0"/>
              <a:t>した。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そんなとき、</a:t>
            </a:r>
            <a:r>
              <a:rPr lang="ja-JP" altLang="en-US" dirty="0" smtClean="0"/>
              <a:t>Ａ</a:t>
            </a:r>
            <a:r>
              <a:rPr lang="ja-JP" altLang="ja-JP" dirty="0" smtClean="0"/>
              <a:t>さんが声を掛けてくれて、親身になって話を聴いてくれました。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D3A75FE0-118A-4AC9-9F21-0DA63A68BD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300108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Ｂ</a:t>
            </a:r>
            <a:r>
              <a:rPr lang="ja-JP" altLang="ja-JP" dirty="0" smtClean="0"/>
              <a:t>さんは</a:t>
            </a:r>
            <a:r>
              <a:rPr lang="ja-JP" altLang="en-US" dirty="0" smtClean="0"/>
              <a:t>、</a:t>
            </a:r>
            <a:r>
              <a:rPr lang="ja-JP" altLang="ja-JP" dirty="0" smtClean="0"/>
              <a:t>とても気持ちが楽になりました。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そして、この</a:t>
            </a:r>
            <a:r>
              <a:rPr lang="ja-JP" altLang="en-US" dirty="0" smtClean="0"/>
              <a:t>あと</a:t>
            </a:r>
            <a:r>
              <a:rPr lang="ja-JP" altLang="ja-JP" dirty="0" smtClean="0"/>
              <a:t>どうしたらよいか、考える余裕も生まれてきました。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皆さんも、</a:t>
            </a:r>
            <a:r>
              <a:rPr lang="ja-JP" altLang="en-US" dirty="0" smtClean="0"/>
              <a:t>Ｂ</a:t>
            </a:r>
            <a:r>
              <a:rPr lang="ja-JP" altLang="ja-JP" dirty="0" smtClean="0"/>
              <a:t>さんのように友だち</a:t>
            </a:r>
            <a:r>
              <a:rPr lang="ja-JP" altLang="en-US" dirty="0" smtClean="0"/>
              <a:t>から</a:t>
            </a:r>
            <a:r>
              <a:rPr lang="ja-JP" altLang="ja-JP" dirty="0" smtClean="0"/>
              <a:t>相談に乗ってもらい、気持ちが楽になった経験があるかもしれません。</a:t>
            </a:r>
          </a:p>
          <a:p>
            <a:r>
              <a:rPr lang="en-US" altLang="ja-JP" dirty="0" smtClean="0"/>
              <a:t> </a:t>
            </a: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今日は、悩んでいる友だち</a:t>
            </a:r>
            <a:r>
              <a:rPr lang="ja-JP" altLang="en-US" dirty="0" smtClean="0"/>
              <a:t>のために</a:t>
            </a:r>
            <a:r>
              <a:rPr lang="ja-JP" altLang="ja-JP" dirty="0" smtClean="0"/>
              <a:t>できること</a:t>
            </a:r>
            <a:r>
              <a:rPr lang="ja-JP" altLang="en-US" dirty="0" smtClean="0"/>
              <a:t>を</a:t>
            </a:r>
            <a:r>
              <a:rPr lang="ja-JP" altLang="ja-JP" dirty="0" smtClean="0"/>
              <a:t>、考えてみてほしいと思います。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D3A75FE0-118A-4AC9-9F21-0DA63A68BD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5518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悩んでいる人にとって相談することは簡単ではありません。</a:t>
            </a:r>
          </a:p>
          <a:p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「周りはみんな忙しそう･･･」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「こんなことで悩んでいるなんて、</a:t>
            </a:r>
            <a:r>
              <a:rPr lang="ja-JP" altLang="en-US" dirty="0" smtClean="0"/>
              <a:t>バカ</a:t>
            </a:r>
            <a:r>
              <a:rPr lang="ja-JP" altLang="ja-JP" dirty="0" smtClean="0"/>
              <a:t>にされるかもしれない･･･」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「悪いのは自分なのかもしれない･･･」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「どうやって切り出そう･･･」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悩みが深いほど、不安な気持ちが強くなり、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相談したくてもできない場合</a:t>
            </a:r>
            <a:r>
              <a:rPr lang="ja-JP" altLang="en-US" dirty="0" smtClean="0"/>
              <a:t>が</a:t>
            </a:r>
            <a:r>
              <a:rPr lang="ja-JP" altLang="ja-JP" dirty="0" smtClean="0"/>
              <a:t>ある</a:t>
            </a:r>
            <a:r>
              <a:rPr lang="ja-JP" altLang="en-US" dirty="0" smtClean="0"/>
              <a:t>かもしれません。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C7CD0970-4586-4065-94C8-1F7354AA58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719493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友だちが元気なさそうにしていたり、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「なんだか気になるなぁ」と思ったりしたときは、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そのままにせず、</a:t>
            </a:r>
            <a:r>
              <a:rPr lang="ja-JP" altLang="en-US" dirty="0" smtClean="0"/>
              <a:t>声を掛けてみましょう</a:t>
            </a:r>
            <a:r>
              <a:rPr lang="ja-JP" altLang="ja-JP" dirty="0" smtClean="0"/>
              <a:t>。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具体的には、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「元気なさそうだけど、何かあった？」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「なんだかつらそうだけど･･･」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「よかったら話を聞</a:t>
            </a:r>
            <a:r>
              <a:rPr lang="ja-JP" altLang="en-US" dirty="0" smtClean="0"/>
              <a:t>かせて</a:t>
            </a:r>
            <a:r>
              <a:rPr lang="ja-JP" altLang="ja-JP" dirty="0" smtClean="0"/>
              <a:t>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「何か力になれることはない？」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放っておいたり、軽く考えたり</a:t>
            </a:r>
            <a:r>
              <a:rPr lang="ja-JP" altLang="ja-JP" dirty="0" smtClean="0"/>
              <a:t>せず、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あなたからこんなふうに声を掛けて、</a:t>
            </a:r>
            <a:r>
              <a:rPr lang="ja-JP" altLang="en-US" dirty="0" smtClean="0"/>
              <a:t>話を聞いてみる</a:t>
            </a:r>
            <a:r>
              <a:rPr lang="ja-JP" altLang="ja-JP" dirty="0" smtClean="0"/>
              <a:t>ことが大切です。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そして、</a:t>
            </a:r>
            <a:r>
              <a:rPr lang="ja-JP" altLang="en-US" dirty="0" smtClean="0"/>
              <a:t>あなたが</a:t>
            </a:r>
            <a:r>
              <a:rPr lang="ja-JP" altLang="ja-JP" dirty="0" smtClean="0"/>
              <a:t>心配していることを伝えてみましょう。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A7FE0280-06C9-4B77-88CC-3DD8401A15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738245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もし</a:t>
            </a:r>
            <a:r>
              <a:rPr lang="ja-JP" altLang="en-US" dirty="0" smtClean="0"/>
              <a:t>、</a:t>
            </a:r>
            <a:r>
              <a:rPr lang="ja-JP" altLang="ja-JP" dirty="0" smtClean="0"/>
              <a:t>友だちが自分の</a:t>
            </a:r>
            <a:r>
              <a:rPr lang="ja-JP" altLang="en-US" dirty="0" smtClean="0"/>
              <a:t>悩み</a:t>
            </a:r>
            <a:r>
              <a:rPr lang="ja-JP" altLang="ja-JP" dirty="0" smtClean="0"/>
              <a:t>を打ち明けてくれたら、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「つらかったね」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「大変だったね」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「よく頑張ってきたね」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「話してくれて、ありがとう」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</a:t>
            </a:r>
            <a:r>
              <a:rPr lang="ja-JP" altLang="en-US" dirty="0" smtClean="0"/>
              <a:t>よかったら力になる</a:t>
            </a:r>
            <a:r>
              <a:rPr lang="ja-JP" altLang="ja-JP" dirty="0" smtClean="0"/>
              <a:t>よ」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</a:t>
            </a:r>
            <a:r>
              <a:rPr lang="ja-JP" altLang="en-US" dirty="0" smtClean="0"/>
              <a:t>何か</a:t>
            </a:r>
            <a:r>
              <a:rPr lang="ja-JP" altLang="ja-JP" dirty="0" smtClean="0"/>
              <a:t>できることはある？」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こんなふうに伝えると、あなたが</a:t>
            </a:r>
            <a:r>
              <a:rPr lang="ja-JP" altLang="en-US" dirty="0" smtClean="0"/>
              <a:t>味方になってくれよう</a:t>
            </a:r>
            <a:r>
              <a:rPr lang="ja-JP" altLang="ja-JP" dirty="0" smtClean="0"/>
              <a:t>としていることが伝わり、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友だち</a:t>
            </a:r>
            <a:r>
              <a:rPr lang="ja-JP" altLang="en-US" dirty="0" smtClean="0"/>
              <a:t>は</a:t>
            </a:r>
            <a:r>
              <a:rPr lang="ja-JP" altLang="ja-JP" dirty="0" smtClean="0"/>
              <a:t>安心して相談しやすくなります。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7B79CB78-25B8-4265-B990-8CAF4381FB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181334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話を聴いていると、「何とかしてあげなくては」と、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焦る気持ちが出てくるかもしれません。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「どうすることもできないのでは」と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不安な気持ちになるかもしれません。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そのようなとき、多くの人はアドバイスや意見を押しつけることがあります。</a:t>
            </a:r>
            <a:endParaRPr lang="en-US" altLang="ja-JP" dirty="0" smtClean="0"/>
          </a:p>
          <a:p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でも、</a:t>
            </a:r>
            <a:r>
              <a:rPr lang="ja-JP" altLang="ja-JP" dirty="0" smtClean="0"/>
              <a:t>悩んでいる人は気持ちに余裕がなく、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他の人のアドバイスや意見</a:t>
            </a:r>
            <a:r>
              <a:rPr lang="ja-JP" altLang="en-US" dirty="0" smtClean="0"/>
              <a:t>を、まだ</a:t>
            </a:r>
            <a:r>
              <a:rPr lang="ja-JP" altLang="ja-JP" dirty="0" smtClean="0"/>
              <a:t>受け入れられる状態</a:t>
            </a:r>
            <a:r>
              <a:rPr lang="ja-JP" altLang="en-US" dirty="0" smtClean="0"/>
              <a:t>ではありません。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まずは友だち</a:t>
            </a:r>
            <a:r>
              <a:rPr lang="ja-JP" altLang="en-US" dirty="0" smtClean="0"/>
              <a:t>がどのような</a:t>
            </a:r>
            <a:r>
              <a:rPr lang="ja-JP" altLang="ja-JP" dirty="0" smtClean="0"/>
              <a:t>気持ち</a:t>
            </a:r>
            <a:r>
              <a:rPr lang="ja-JP" altLang="en-US" dirty="0" smtClean="0"/>
              <a:t>なのかを考え、理解しようと努力することが大切です。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真剣に耳を傾けましょう。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B126BAD2-1220-4F31-BCAC-225E8A6808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637329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気持ちを受け止めるためには、</a:t>
            </a:r>
            <a:r>
              <a:rPr lang="ja-JP" altLang="en-US" dirty="0" smtClean="0"/>
              <a:t>何を</a:t>
            </a:r>
            <a:r>
              <a:rPr lang="ja-JP" altLang="ja-JP" dirty="0" smtClean="0"/>
              <a:t>心掛けたらよいでしょうか？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まずは、「</a:t>
            </a:r>
            <a:r>
              <a:rPr lang="ja-JP" altLang="ja-JP" dirty="0" smtClean="0"/>
              <a:t>自分が同じ立場だったとしたらどんな気持ちになるだろう」と、想像してみ</a:t>
            </a:r>
            <a:r>
              <a:rPr lang="ja-JP" altLang="en-US" dirty="0" smtClean="0"/>
              <a:t>ましょう</a:t>
            </a:r>
            <a:r>
              <a:rPr lang="ja-JP" altLang="ja-JP" dirty="0" smtClean="0"/>
              <a:t>。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でも、</a:t>
            </a:r>
            <a:r>
              <a:rPr lang="ja-JP" altLang="ja-JP" dirty="0" smtClean="0"/>
              <a:t>人</a:t>
            </a:r>
            <a:r>
              <a:rPr lang="ja-JP" altLang="en-US" dirty="0" smtClean="0"/>
              <a:t>は</a:t>
            </a:r>
            <a:r>
              <a:rPr lang="ja-JP" altLang="ja-JP" dirty="0" smtClean="0"/>
              <a:t>それぞれ感じ方</a:t>
            </a:r>
            <a:r>
              <a:rPr lang="ja-JP" altLang="en-US" dirty="0" smtClean="0"/>
              <a:t>、考え方</a:t>
            </a:r>
            <a:r>
              <a:rPr lang="ja-JP" altLang="ja-JP" dirty="0" smtClean="0"/>
              <a:t>も違えば、事情も</a:t>
            </a:r>
            <a:r>
              <a:rPr lang="ja-JP" altLang="en-US" dirty="0" smtClean="0"/>
              <a:t>違います。</a:t>
            </a: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友だちが自分と同じように感じたり、考えていたりするとは限りません。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相手の感じ方や考え方を</a:t>
            </a:r>
            <a:r>
              <a:rPr lang="ja-JP" altLang="en-US" dirty="0" smtClean="0"/>
              <a:t>否定せず、理解しようとすることが大切です。</a:t>
            </a: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そして、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「そ</a:t>
            </a:r>
            <a:r>
              <a:rPr lang="ja-JP" altLang="en-US" dirty="0" smtClean="0"/>
              <a:t>れは嫌だよね</a:t>
            </a:r>
            <a:r>
              <a:rPr lang="ja-JP" altLang="ja-JP" dirty="0" smtClean="0"/>
              <a:t>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「そ</a:t>
            </a:r>
            <a:r>
              <a:rPr lang="ja-JP" altLang="en-US" dirty="0" smtClean="0"/>
              <a:t>んなことがあったら、逃げたくなるよね</a:t>
            </a:r>
            <a:r>
              <a:rPr lang="ja-JP" altLang="ja-JP" dirty="0" smtClean="0"/>
              <a:t>」</a:t>
            </a:r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など、相手の話から理解したことを</a:t>
            </a:r>
            <a:r>
              <a:rPr lang="ja-JP" altLang="ja-JP" dirty="0" smtClean="0"/>
              <a:t>伝えてみましょう。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友だちは</a:t>
            </a:r>
            <a:r>
              <a:rPr lang="ja-JP" altLang="ja-JP" dirty="0" smtClean="0"/>
              <a:t>自分の気持ち</a:t>
            </a:r>
            <a:r>
              <a:rPr lang="ja-JP" altLang="en-US" dirty="0" smtClean="0"/>
              <a:t>を受け止めてもらい、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とても安心すると思います。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7" name="スライド イメージ プレースホルダー 6">
            <a:extLst>
              <a:ext uri="{FF2B5EF4-FFF2-40B4-BE49-F238E27FC236}">
                <a16:creationId xmlns="" xmlns:a16="http://schemas.microsoft.com/office/drawing/2014/main" id="{AEEA8EE3-3618-4791-8767-11762F9A0F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032138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相談を受けるときは、</a:t>
            </a:r>
            <a:r>
              <a:rPr lang="ja-JP" altLang="ja-JP" dirty="0" smtClean="0"/>
              <a:t>力になりたいと思う</a:t>
            </a:r>
            <a:r>
              <a:rPr lang="ja-JP" altLang="en-US" dirty="0" smtClean="0"/>
              <a:t>反面、迷うこともあると思います。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でも、大切なことは、</a:t>
            </a: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相手の</a:t>
            </a:r>
            <a:r>
              <a:rPr lang="ja-JP" altLang="ja-JP" dirty="0" smtClean="0"/>
              <a:t>気持ちを分かろうと</a:t>
            </a:r>
            <a:r>
              <a:rPr lang="ja-JP" altLang="en-US" dirty="0" smtClean="0"/>
              <a:t>することです。</a:t>
            </a:r>
            <a:endParaRPr lang="en-US" altLang="ja-JP" dirty="0" smtClean="0"/>
          </a:p>
          <a:p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そして、</a:t>
            </a:r>
            <a:r>
              <a:rPr lang="ja-JP" altLang="ja-JP" dirty="0" smtClean="0"/>
              <a:t>困った時</a:t>
            </a:r>
            <a:r>
              <a:rPr lang="ja-JP" altLang="en-US" dirty="0" smtClean="0"/>
              <a:t>に</a:t>
            </a:r>
            <a:r>
              <a:rPr lang="ja-JP" altLang="ja-JP" dirty="0" smtClean="0"/>
              <a:t>助け</a:t>
            </a:r>
            <a:r>
              <a:rPr lang="ja-JP" altLang="en-US" dirty="0" smtClean="0"/>
              <a:t>を求めることは決して悪いことではないと伝えることです。</a:t>
            </a:r>
            <a:endParaRPr lang="en-US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6369" indent="-296369">
              <a:buFont typeface="Wingdings" panose="05000000000000000000" pitchFamily="2" charset="2"/>
              <a:buChar char="u"/>
            </a:pPr>
            <a:r>
              <a:rPr lang="ja-JP" altLang="en-US" dirty="0" smtClean="0"/>
              <a:t>そのようなあなたの存在そのものが、友だちの力になるはずです。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10" name="スライド イメージ プレースホルダー 9">
            <a:extLst>
              <a:ext uri="{FF2B5EF4-FFF2-40B4-BE49-F238E27FC236}">
                <a16:creationId xmlns="" xmlns:a16="http://schemas.microsoft.com/office/drawing/2014/main" id="{0F87EBDD-42FB-4FF5-8F2C-3953A6392B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2397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876F2B6-9B48-446F-BBFA-152300618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5A0CA78F-03C8-450F-82CB-91118187C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44936DD-CEB9-401F-A2FF-40196FDBE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17A651E-6F1B-4E3E-A62E-A77F53E1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220A919-52A0-4890-859C-CB90DCB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5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E222F9F-15A8-40BE-AC55-33EFDB23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A692A34A-23FD-4B09-9707-2FE0FDC9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DEF5A3FC-732A-473A-8B96-F4DC80ACD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0D81ABC2-3BA2-4DD3-89C5-BB622DCC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70957FD-B387-43D7-A096-64C25043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30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DECA7B9F-3ECB-4232-8BED-1712F6609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93E0B2C1-42CE-4B05-BB1B-316643BBE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DE31DDF-7A37-4E34-B43D-144819B6C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C5A8BD8-F2EF-4E5E-80B9-C282F545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1530ED83-35F7-4945-B232-A92029FA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2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4B5E6A2-057C-442C-8FEB-D48AF005849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F0E36498-3C5E-4C13-8B20-B8CD1CEF4290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CCAF06D-3140-4E6E-A0F7-D3C6435F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1213536-863A-4922-9A60-8277C970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790E8A0-1CD7-4441-ABBB-501CBED7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97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4627C0-54DF-47C8-906E-6ED901E7C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B1D41040-0C70-4B3D-BACD-3FECA3465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FA4B687-D62C-41DB-A55B-4C1738A9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D1D136D3-FEFD-4BC2-AA56-F4D4E668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7DB1DF3-BD20-4C1D-81CA-F1AB3A93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87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A601180-12E5-4495-B6CE-EDBCB05DA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F076BD0-3D5F-477C-B808-744A56AE6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F4CAA9D0-3928-43DD-B623-DFDDF4493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F5DAD22D-95BA-466F-BC89-17B7B2AE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02354BF8-5DF3-425A-92E0-CC13A1AF9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EB2CDF2-A183-41B8-8CB0-92CB10D8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3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61F8C3B-A7FE-4A2B-8D49-4DEF8955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CADF6CEA-90DF-46F6-B353-3F415FA39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9328BBD2-CEF1-473B-BDBE-C003EFF1E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E23A6E80-C381-448A-9CD3-D3B83B93A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1BD45820-CDCA-4F55-8776-B0EED89EE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32AF539E-3A89-4057-B6B8-534E7CDE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54A31801-7F92-44A6-B959-91566673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532937A8-7B8F-43CE-A188-0BBD9ED5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9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E60A0C4-89BE-4F11-8BE3-78244325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26068E72-11B2-4303-84F2-7E981125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405CFF7B-343A-440D-9F45-E60A0DB6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7987F798-B8A0-4EF0-B679-46AB0579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83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E69D17B1-1F0B-4027-8030-47D31D34F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0465C7BB-D0E5-4356-8985-1AB7A7A5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E0997E8A-B4CC-40A2-9D65-88B2C44A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25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4E67B9A-70D2-43EC-859C-C6EB9CFD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7AC21F8-E681-4310-A6AB-3F7B6C6C7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66836689-D252-4539-891A-5ED67E1DC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49995511-D33B-4C6C-9D0F-C3796F1D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4052F9C6-4663-4E8C-B70B-D783FFEF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4E74C106-4DF8-4A71-9F72-E69ED8C34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8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FA9F315-8949-4435-91C0-6815F20EF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96E3996C-AF31-4061-80C8-E583712A5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082BEEC7-2F32-4DBE-9221-5815CD26F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173F6048-3CB7-442D-8B47-16B8E85E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919FAC2-F563-4B99-9017-4018B95EE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44D5D46A-F66F-46BD-A7D7-99913872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22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D8B55507-5D9E-429B-9EEC-783D7EB0D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7EDB29A-3BC9-4969-A0C3-5A065470E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802ED77-610C-4DD0-B3D1-CB59CD8F3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7D4B5E5D-F85D-4B21-B000-98F3AD537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529C1A0-785C-4842-86DF-05D849E7F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63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8EB7BCDF-963F-4639-828D-39EEDD241CED}"/>
              </a:ext>
            </a:extLst>
          </p:cNvPr>
          <p:cNvSpPr/>
          <p:nvPr/>
        </p:nvSpPr>
        <p:spPr>
          <a:xfrm>
            <a:off x="2743200" y="913324"/>
            <a:ext cx="6705600" cy="1434855"/>
          </a:xfrm>
          <a:prstGeom prst="rect">
            <a:avLst/>
          </a:prstGeom>
          <a:noFill/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ja-JP" altLang="en-US" sz="4000" cap="none" spc="0" dirty="0">
                <a:ln w="0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こころと身体の健康を守る</a:t>
            </a:r>
          </a:p>
        </p:txBody>
      </p:sp>
      <p:pic>
        <p:nvPicPr>
          <p:cNvPr id="4" name="図 3">
            <a:extLst>
              <a:ext uri="{FF2B5EF4-FFF2-40B4-BE49-F238E27FC236}">
                <a16:creationId xmlns="" xmlns:a16="http://schemas.microsoft.com/office/drawing/2014/main" id="{3E056963-AB4C-423F-B3A2-CF362ACADF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89573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="" xmlns:a16="http://schemas.microsoft.com/office/drawing/2014/main" id="{866FD700-0E8C-484A-B354-6BA43FBCFBD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62262"/>
            <a:ext cx="12192000" cy="895738"/>
          </a:xfrm>
          <a:prstGeom prst="rect">
            <a:avLst/>
          </a:prstGeom>
        </p:spPr>
      </p:pic>
      <p:grpSp>
        <p:nvGrpSpPr>
          <p:cNvPr id="5" name="グループ化 4"/>
          <p:cNvGrpSpPr/>
          <p:nvPr/>
        </p:nvGrpSpPr>
        <p:grpSpPr>
          <a:xfrm>
            <a:off x="2847975" y="851362"/>
            <a:ext cx="6496050" cy="1269914"/>
            <a:chOff x="2847975" y="851362"/>
            <a:chExt cx="6496050" cy="1269914"/>
          </a:xfrm>
        </p:grpSpPr>
        <p:sp>
          <p:nvSpPr>
            <p:cNvPr id="3" name="正方形/長方形 2">
              <a:extLst>
                <a:ext uri="{FF2B5EF4-FFF2-40B4-BE49-F238E27FC236}">
                  <a16:creationId xmlns="" xmlns:a16="http://schemas.microsoft.com/office/drawing/2014/main" id="{E904D06D-5C80-4788-977E-973C14D73293}"/>
                </a:ext>
              </a:extLst>
            </p:cNvPr>
            <p:cNvSpPr/>
            <p:nvPr/>
          </p:nvSpPr>
          <p:spPr>
            <a:xfrm>
              <a:off x="2847975" y="1085850"/>
              <a:ext cx="6496050" cy="1035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791370" y="851362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>
                  <a:ln w="127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からだ</a:t>
              </a:r>
            </a:p>
          </p:txBody>
        </p:sp>
        <p:sp>
          <p:nvSpPr>
            <p:cNvPr id="13" name="タイトル 1">
              <a:extLst>
                <a:ext uri="{FF2B5EF4-FFF2-40B4-BE49-F238E27FC236}">
                  <a16:creationId xmlns="" xmlns:a16="http://schemas.microsoft.com/office/drawing/2014/main" id="{48D39D70-ED30-4945-A1D4-4925BA4D80B8}"/>
                </a:ext>
              </a:extLst>
            </p:cNvPr>
            <p:cNvSpPr txBox="1">
              <a:spLocks/>
            </p:cNvSpPr>
            <p:nvPr/>
          </p:nvSpPr>
          <p:spPr>
            <a:xfrm>
              <a:off x="6348123" y="851362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>
                  <a:ln w="127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けんこう</a:t>
              </a:r>
            </a:p>
          </p:txBody>
        </p:sp>
        <p:sp>
          <p:nvSpPr>
            <p:cNvPr id="14" name="タイトル 1">
              <a:extLst>
                <a:ext uri="{FF2B5EF4-FFF2-40B4-BE49-F238E27FC236}">
                  <a16:creationId xmlns="" xmlns:a16="http://schemas.microsoft.com/office/drawing/2014/main" id="{E900AC8A-D65F-4750-BF21-C47AB8F63B3F}"/>
                </a:ext>
              </a:extLst>
            </p:cNvPr>
            <p:cNvSpPr txBox="1">
              <a:spLocks/>
            </p:cNvSpPr>
            <p:nvPr/>
          </p:nvSpPr>
          <p:spPr>
            <a:xfrm>
              <a:off x="7705140" y="851362"/>
              <a:ext cx="905488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>
                  <a:ln w="127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まも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98117" y="2022854"/>
            <a:ext cx="10595766" cy="3073579"/>
            <a:chOff x="798117" y="2022854"/>
            <a:chExt cx="10595766" cy="3073579"/>
          </a:xfrm>
        </p:grpSpPr>
        <p:pic>
          <p:nvPicPr>
            <p:cNvPr id="11" name="図 10">
              <a:extLst>
                <a:ext uri="{FF2B5EF4-FFF2-40B4-BE49-F238E27FC236}">
                  <a16:creationId xmlns="" xmlns:a16="http://schemas.microsoft.com/office/drawing/2014/main" id="{9C3F9B5D-D799-4F2A-9962-6FD16CB9DC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117" y="2133520"/>
              <a:ext cx="10595766" cy="2962913"/>
            </a:xfrm>
            <a:prstGeom prst="rect">
              <a:avLst/>
            </a:prstGeom>
          </p:spPr>
        </p:pic>
        <p:sp>
          <p:nvSpPr>
            <p:cNvPr id="1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118344" y="2022854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800" dirty="0" smtClean="0">
                  <a:ln w="1270">
                    <a:noFill/>
                  </a:ln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なや</a:t>
              </a:r>
              <a:endParaRPr lang="ja-JP" altLang="en-US" sz="2800" dirty="0">
                <a:ln w="1270">
                  <a:noFill/>
                </a:ln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047358" y="2022854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800" dirty="0" smtClean="0">
                  <a:ln w="1270">
                    <a:noFill/>
                  </a:ln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とも</a:t>
              </a:r>
              <a:endParaRPr lang="ja-JP" altLang="en-US" sz="2800" dirty="0">
                <a:ln w="1270">
                  <a:noFill/>
                </a:ln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743200" y="4647747"/>
            <a:ext cx="6705600" cy="1252553"/>
            <a:chOff x="2743200" y="4647747"/>
            <a:chExt cx="6705600" cy="1252553"/>
          </a:xfrm>
        </p:grpSpPr>
        <p:sp>
          <p:nvSpPr>
            <p:cNvPr id="8" name="正方形/長方形 7">
              <a:extLst>
                <a:ext uri="{FF2B5EF4-FFF2-40B4-BE49-F238E27FC236}">
                  <a16:creationId xmlns="" xmlns:a16="http://schemas.microsoft.com/office/drawing/2014/main" id="{6878ED05-2C46-4F33-B436-893F0CC9E168}"/>
                </a:ext>
              </a:extLst>
            </p:cNvPr>
            <p:cNvSpPr/>
            <p:nvPr/>
          </p:nvSpPr>
          <p:spPr>
            <a:xfrm>
              <a:off x="2743200" y="4835454"/>
              <a:ext cx="6705600" cy="1064846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0">
              <a:noAutofit/>
            </a:bodyPr>
            <a:lstStyle/>
            <a:p>
              <a:pPr algn="ctr"/>
              <a:r>
                <a:rPr lang="ja-JP" altLang="en-US" sz="3200" cap="none" spc="0" dirty="0">
                  <a:ln w="0">
                    <a:noFill/>
                    <a:prstDash val="solid"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～ＳＯＳの出し方に関する授業～</a:t>
              </a: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791370" y="4647747"/>
              <a:ext cx="79409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1800" spc="-150" dirty="0" smtClean="0">
                  <a:ln w="127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だ</a:t>
              </a:r>
              <a:endParaRPr lang="ja-JP" altLang="en-US" sz="1800" spc="-150" dirty="0">
                <a:ln w="127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554033" y="4647747"/>
              <a:ext cx="79409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1800" spc="-150" dirty="0" smtClean="0">
                  <a:ln w="127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かた</a:t>
              </a:r>
              <a:endParaRPr lang="ja-JP" altLang="en-US" sz="1800" spc="-150" dirty="0">
                <a:ln w="127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6316696" y="4647747"/>
              <a:ext cx="79409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1800" spc="-150" dirty="0" smtClean="0">
                  <a:ln w="127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かん</a:t>
              </a:r>
              <a:endParaRPr lang="ja-JP" altLang="en-US" sz="1800" spc="-150" dirty="0">
                <a:ln w="127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0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313848" y="4647747"/>
              <a:ext cx="1499952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1800" spc="-150" dirty="0" smtClean="0">
                  <a:ln w="127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じゅぎょう</a:t>
              </a:r>
              <a:endParaRPr lang="ja-JP" altLang="en-US" sz="1800" spc="-150" dirty="0">
                <a:ln w="127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120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2304" y="3150545"/>
            <a:ext cx="2263702" cy="372481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78" y="235557"/>
            <a:ext cx="2393056" cy="442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23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021818" y="4265122"/>
            <a:ext cx="4315566" cy="2191936"/>
            <a:chOff x="2021818" y="4265122"/>
            <a:chExt cx="4315566" cy="2191936"/>
          </a:xfrm>
        </p:grpSpPr>
        <p:sp>
          <p:nvSpPr>
            <p:cNvPr id="5" name="円/楕円 3">
              <a:extLst>
                <a:ext uri="{FF2B5EF4-FFF2-40B4-BE49-F238E27FC236}">
                  <a16:creationId xmlns="" xmlns:a16="http://schemas.microsoft.com/office/drawing/2014/main" id="{3CD39000-38CA-4F10-AD0B-00E99D320E39}"/>
                </a:ext>
              </a:extLst>
            </p:cNvPr>
            <p:cNvSpPr/>
            <p:nvPr/>
          </p:nvSpPr>
          <p:spPr>
            <a:xfrm>
              <a:off x="2492947" y="4483193"/>
              <a:ext cx="535578" cy="53557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6">
              <a:extLst>
                <a:ext uri="{FF2B5EF4-FFF2-40B4-BE49-F238E27FC236}">
                  <a16:creationId xmlns="" xmlns:a16="http://schemas.microsoft.com/office/drawing/2014/main" id="{B70DEC71-8CB4-4FDA-821F-4B5F5D1C6D88}"/>
                </a:ext>
              </a:extLst>
            </p:cNvPr>
            <p:cNvSpPr/>
            <p:nvPr/>
          </p:nvSpPr>
          <p:spPr>
            <a:xfrm>
              <a:off x="3078096" y="4265122"/>
              <a:ext cx="362810" cy="36280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7">
              <a:extLst>
                <a:ext uri="{FF2B5EF4-FFF2-40B4-BE49-F238E27FC236}">
                  <a16:creationId xmlns="" xmlns:a16="http://schemas.microsoft.com/office/drawing/2014/main" id="{11011148-3C1C-4721-87A3-A4BC34CD48F0}"/>
                </a:ext>
              </a:extLst>
            </p:cNvPr>
            <p:cNvSpPr/>
            <p:nvPr/>
          </p:nvSpPr>
          <p:spPr>
            <a:xfrm>
              <a:off x="2021818" y="5145059"/>
              <a:ext cx="843716" cy="84371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8">
              <a:extLst>
                <a:ext uri="{FF2B5EF4-FFF2-40B4-BE49-F238E27FC236}">
                  <a16:creationId xmlns="" xmlns:a16="http://schemas.microsoft.com/office/drawing/2014/main" id="{2BEBCD18-28CF-4920-95C1-5DE47561EA60}"/>
                </a:ext>
              </a:extLst>
            </p:cNvPr>
            <p:cNvSpPr/>
            <p:nvPr/>
          </p:nvSpPr>
          <p:spPr>
            <a:xfrm>
              <a:off x="2068570" y="4779896"/>
              <a:ext cx="371664" cy="37166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>
              <a:extLst>
                <a:ext uri="{FF2B5EF4-FFF2-40B4-BE49-F238E27FC236}">
                  <a16:creationId xmlns="" xmlns:a16="http://schemas.microsoft.com/office/drawing/2014/main" id="{19C3470E-B6AC-45EE-8ECE-23ED4D69AEC6}"/>
                </a:ext>
              </a:extLst>
            </p:cNvPr>
            <p:cNvSpPr/>
            <p:nvPr/>
          </p:nvSpPr>
          <p:spPr>
            <a:xfrm>
              <a:off x="2561039" y="5860318"/>
              <a:ext cx="453324" cy="45332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3">
              <a:extLst>
                <a:ext uri="{FF2B5EF4-FFF2-40B4-BE49-F238E27FC236}">
                  <a16:creationId xmlns="" xmlns:a16="http://schemas.microsoft.com/office/drawing/2014/main" id="{DEC897AC-DA5F-4C7A-8DEC-82B68235EA7A}"/>
                </a:ext>
              </a:extLst>
            </p:cNvPr>
            <p:cNvSpPr/>
            <p:nvPr/>
          </p:nvSpPr>
          <p:spPr>
            <a:xfrm>
              <a:off x="5747081" y="5583566"/>
              <a:ext cx="535578" cy="53557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6">
              <a:extLst>
                <a:ext uri="{FF2B5EF4-FFF2-40B4-BE49-F238E27FC236}">
                  <a16:creationId xmlns="" xmlns:a16="http://schemas.microsoft.com/office/drawing/2014/main" id="{FB760913-F3AF-4481-9F9D-DCA883733B1F}"/>
                </a:ext>
              </a:extLst>
            </p:cNvPr>
            <p:cNvSpPr/>
            <p:nvPr/>
          </p:nvSpPr>
          <p:spPr>
            <a:xfrm>
              <a:off x="5473247" y="6094250"/>
              <a:ext cx="362810" cy="36280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7">
              <a:extLst>
                <a:ext uri="{FF2B5EF4-FFF2-40B4-BE49-F238E27FC236}">
                  <a16:creationId xmlns="" xmlns:a16="http://schemas.microsoft.com/office/drawing/2014/main" id="{40B1F9DF-4914-43EF-8A99-2BAAC883F0AB}"/>
                </a:ext>
              </a:extLst>
            </p:cNvPr>
            <p:cNvSpPr/>
            <p:nvPr/>
          </p:nvSpPr>
          <p:spPr>
            <a:xfrm>
              <a:off x="5385900" y="4443233"/>
              <a:ext cx="843716" cy="84371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8">
              <a:extLst>
                <a:ext uri="{FF2B5EF4-FFF2-40B4-BE49-F238E27FC236}">
                  <a16:creationId xmlns="" xmlns:a16="http://schemas.microsoft.com/office/drawing/2014/main" id="{92CFAD9E-C6C6-4EF6-A4F8-51DC3A25CCFA}"/>
                </a:ext>
              </a:extLst>
            </p:cNvPr>
            <p:cNvSpPr/>
            <p:nvPr/>
          </p:nvSpPr>
          <p:spPr>
            <a:xfrm>
              <a:off x="4995563" y="4718978"/>
              <a:ext cx="371664" cy="37166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0">
              <a:extLst>
                <a:ext uri="{FF2B5EF4-FFF2-40B4-BE49-F238E27FC236}">
                  <a16:creationId xmlns="" xmlns:a16="http://schemas.microsoft.com/office/drawing/2014/main" id="{7660B11B-2AC2-40D5-B6A0-61A524D3A1C8}"/>
                </a:ext>
              </a:extLst>
            </p:cNvPr>
            <p:cNvSpPr/>
            <p:nvPr/>
          </p:nvSpPr>
          <p:spPr>
            <a:xfrm>
              <a:off x="5884060" y="5158492"/>
              <a:ext cx="453324" cy="45332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8">
              <a:extLst>
                <a:ext uri="{FF2B5EF4-FFF2-40B4-BE49-F238E27FC236}">
                  <a16:creationId xmlns="" xmlns:a16="http://schemas.microsoft.com/office/drawing/2014/main" id="{948497DA-A3AD-497F-AF36-EE5FA3603485}"/>
                </a:ext>
              </a:extLst>
            </p:cNvPr>
            <p:cNvSpPr/>
            <p:nvPr/>
          </p:nvSpPr>
          <p:spPr>
            <a:xfrm>
              <a:off x="5380708" y="5246819"/>
              <a:ext cx="371664" cy="37166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0" name="図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78" y="235557"/>
            <a:ext cx="2393056" cy="442406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2754" y="3104440"/>
            <a:ext cx="2428216" cy="375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84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/>
          <p:cNvGrpSpPr/>
          <p:nvPr/>
        </p:nvGrpSpPr>
        <p:grpSpPr>
          <a:xfrm>
            <a:off x="4500304" y="3622286"/>
            <a:ext cx="3083136" cy="1201992"/>
            <a:chOff x="4500304" y="3622286"/>
            <a:chExt cx="3083136" cy="1201992"/>
          </a:xfrm>
        </p:grpSpPr>
        <p:pic>
          <p:nvPicPr>
            <p:cNvPr id="14" name="図 13">
              <a:extLst>
                <a:ext uri="{FF2B5EF4-FFF2-40B4-BE49-F238E27FC236}">
                  <a16:creationId xmlns="" xmlns:a16="http://schemas.microsoft.com/office/drawing/2014/main" id="{9C0589DD-D610-4FD5-A5B4-0BE42BF53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3864" y="3622286"/>
              <a:ext cx="572699" cy="333206"/>
            </a:xfrm>
            <a:prstGeom prst="rect">
              <a:avLst/>
            </a:prstGeom>
            <a:effectLst>
              <a:glow rad="190500">
                <a:schemeClr val="bg1">
                  <a:alpha val="80000"/>
                </a:schemeClr>
              </a:glow>
            </a:effectLst>
          </p:spPr>
        </p:pic>
        <p:pic>
          <p:nvPicPr>
            <p:cNvPr id="16" name="図 15">
              <a:extLst>
                <a:ext uri="{FF2B5EF4-FFF2-40B4-BE49-F238E27FC236}">
                  <a16:creationId xmlns="" xmlns:a16="http://schemas.microsoft.com/office/drawing/2014/main" id="{2CF3228B-2062-47F7-AD19-1C582B6B6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304" y="4173769"/>
              <a:ext cx="603937" cy="489396"/>
            </a:xfrm>
            <a:prstGeom prst="rect">
              <a:avLst/>
            </a:prstGeom>
            <a:effectLst>
              <a:glow rad="190500">
                <a:schemeClr val="bg1">
                  <a:alpha val="80000"/>
                </a:schemeClr>
              </a:glow>
            </a:effectLst>
          </p:spPr>
        </p:pic>
        <p:pic>
          <p:nvPicPr>
            <p:cNvPr id="18" name="図 17">
              <a:extLst>
                <a:ext uri="{FF2B5EF4-FFF2-40B4-BE49-F238E27FC236}">
                  <a16:creationId xmlns="" xmlns:a16="http://schemas.microsoft.com/office/drawing/2014/main" id="{981100BB-6833-437D-9E49-1DA3FBCEE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2805" y="4470246"/>
              <a:ext cx="520635" cy="354032"/>
            </a:xfrm>
            <a:prstGeom prst="rect">
              <a:avLst/>
            </a:prstGeom>
            <a:effectLst>
              <a:glow rad="190500">
                <a:schemeClr val="bg1">
                  <a:alpha val="80000"/>
                </a:schemeClr>
              </a:glow>
            </a:effectLst>
          </p:spPr>
        </p:pic>
      </p:grpSp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A0D9C90-12AE-483A-B3D4-19A74DD8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98" y="123922"/>
            <a:ext cx="10515600" cy="2073666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悩んでいる人にとって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相談することは簡単ではない･･･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7293" y="3327337"/>
            <a:ext cx="2037414" cy="3434787"/>
          </a:xfrm>
          <a:prstGeom prst="rect">
            <a:avLst/>
          </a:prstGeom>
        </p:spPr>
      </p:pic>
      <p:grpSp>
        <p:nvGrpSpPr>
          <p:cNvPr id="29" name="グループ化 28"/>
          <p:cNvGrpSpPr/>
          <p:nvPr/>
        </p:nvGrpSpPr>
        <p:grpSpPr>
          <a:xfrm>
            <a:off x="63670" y="17104"/>
            <a:ext cx="5723673" cy="1548701"/>
            <a:chOff x="63670" y="17104"/>
            <a:chExt cx="5723673" cy="1548701"/>
          </a:xfrm>
        </p:grpSpPr>
        <p:sp>
          <p:nvSpPr>
            <p:cNvPr id="1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63670" y="17104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なや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876318" y="17104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ひと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21545" y="915156"/>
              <a:ext cx="17651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022213" y="915156"/>
              <a:ext cx="17651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かんたん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704410" y="2437903"/>
            <a:ext cx="3603810" cy="1778868"/>
            <a:chOff x="704410" y="2437903"/>
            <a:chExt cx="3603810" cy="1778868"/>
          </a:xfrm>
        </p:grpSpPr>
        <p:sp>
          <p:nvSpPr>
            <p:cNvPr id="4" name="思考の吹き出し: 雲形 3">
              <a:extLst>
                <a:ext uri="{FF2B5EF4-FFF2-40B4-BE49-F238E27FC236}">
                  <a16:creationId xmlns="" xmlns:a16="http://schemas.microsoft.com/office/drawing/2014/main" id="{E2F708D6-ABE2-4CAC-85B3-DFEFCBE393AE}"/>
                </a:ext>
              </a:extLst>
            </p:cNvPr>
            <p:cNvSpPr/>
            <p:nvPr/>
          </p:nvSpPr>
          <p:spPr>
            <a:xfrm>
              <a:off x="704410" y="2437903"/>
              <a:ext cx="3603810" cy="1778868"/>
            </a:xfrm>
            <a:prstGeom prst="cloudCallout">
              <a:avLst>
                <a:gd name="adj1" fmla="val 68585"/>
                <a:gd name="adj2" fmla="val 31153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0" tIns="216000" rIns="0" bIns="0" rtlCol="0" anchor="ctr"/>
            <a:lstStyle/>
            <a:p>
              <a:pPr>
                <a:lnSpc>
                  <a:spcPct val="140000"/>
                </a:lnSpc>
              </a:pPr>
              <a:r>
                <a:rPr kumimoji="1"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周りはみんな忙しそう･･･</a:t>
              </a:r>
            </a:p>
          </p:txBody>
        </p:sp>
        <p:sp>
          <p:nvSpPr>
            <p:cNvPr id="20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004110" y="2503786"/>
              <a:ext cx="1125632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まわ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1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004110" y="3107261"/>
              <a:ext cx="1125632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いそが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6501827" y="1660013"/>
            <a:ext cx="6162079" cy="2707078"/>
            <a:chOff x="6501827" y="1660013"/>
            <a:chExt cx="6162079" cy="2707078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6501827" y="1660013"/>
              <a:ext cx="6162079" cy="2707078"/>
              <a:chOff x="6461187" y="1497977"/>
              <a:chExt cx="6162079" cy="3164098"/>
            </a:xfrm>
          </p:grpSpPr>
          <p:pic>
            <p:nvPicPr>
              <p:cNvPr id="11" name="図 1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61187" y="1497977"/>
                <a:ext cx="5724640" cy="3164098"/>
              </a:xfrm>
              <a:prstGeom prst="rect">
                <a:avLst/>
              </a:prstGeom>
            </p:spPr>
          </p:pic>
          <p:sp>
            <p:nvSpPr>
              <p:cNvPr id="24" name="正方形/長方形 23">
                <a:extLst>
                  <a:ext uri="{FF2B5EF4-FFF2-40B4-BE49-F238E27FC236}">
                    <a16:creationId xmlns="" xmlns:a16="http://schemas.microsoft.com/office/drawing/2014/main" id="{0E7C4E12-A1B3-4A33-9AC7-7435EFBE8883}"/>
                  </a:ext>
                </a:extLst>
              </p:cNvPr>
              <p:cNvSpPr/>
              <p:nvPr/>
            </p:nvSpPr>
            <p:spPr>
              <a:xfrm>
                <a:off x="7009047" y="1680045"/>
                <a:ext cx="5614219" cy="22411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>
                  <a:lnSpc>
                    <a:spcPct val="120000"/>
                  </a:lnSpc>
                </a:pPr>
                <a:r>
                  <a:rPr kumimoji="1" lang="ja-JP" altLang="en-US" sz="2800" spc="-1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こんなこと</a:t>
                </a:r>
                <a:r>
                  <a:rPr kumimoji="1" lang="ja-JP" altLang="en-US" sz="2800" spc="-100" dirty="0" smtClean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で悩んで</a:t>
                </a:r>
                <a:r>
                  <a:rPr kumimoji="1" lang="ja-JP" altLang="en-US" sz="2800" spc="-1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いるなんて</a:t>
                </a:r>
                <a:endParaRPr lang="en-US" altLang="ja-JP" sz="2800" spc="-1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pPr>
                  <a:lnSpc>
                    <a:spcPct val="120000"/>
                  </a:lnSpc>
                </a:pPr>
                <a:r>
                  <a:rPr kumimoji="1" lang="ja-JP" altLang="en-US" sz="2800" spc="-1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バカにされるかもしれない･･･</a:t>
                </a:r>
              </a:p>
            </p:txBody>
          </p:sp>
        </p:grpSp>
        <p:sp>
          <p:nvSpPr>
            <p:cNvPr id="2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709392" y="1864023"/>
              <a:ext cx="1125632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なや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04410" y="4585750"/>
            <a:ext cx="4105836" cy="2054333"/>
            <a:chOff x="704410" y="4585750"/>
            <a:chExt cx="4105836" cy="2054333"/>
          </a:xfrm>
        </p:grpSpPr>
        <p:sp>
          <p:nvSpPr>
            <p:cNvPr id="6" name="思考の吹き出し: 雲形 5">
              <a:extLst>
                <a:ext uri="{FF2B5EF4-FFF2-40B4-BE49-F238E27FC236}">
                  <a16:creationId xmlns="" xmlns:a16="http://schemas.microsoft.com/office/drawing/2014/main" id="{497A512A-46A7-4718-B66A-1CB4B5C418D0}"/>
                </a:ext>
              </a:extLst>
            </p:cNvPr>
            <p:cNvSpPr/>
            <p:nvPr/>
          </p:nvSpPr>
          <p:spPr>
            <a:xfrm>
              <a:off x="704410" y="4657322"/>
              <a:ext cx="4105836" cy="1982761"/>
            </a:xfrm>
            <a:prstGeom prst="cloudCallout">
              <a:avLst>
                <a:gd name="adj1" fmla="val 59782"/>
                <a:gd name="adj2" fmla="val -51042"/>
              </a:avLst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0000" tIns="14400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悪いのは</a:t>
              </a:r>
              <a:endParaRPr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自分なのかも</a:t>
              </a:r>
              <a:endParaRPr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しれない･･･</a:t>
              </a:r>
            </a:p>
          </p:txBody>
        </p:sp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385110" y="5162821"/>
              <a:ext cx="1125632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じぶん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620737" y="4585750"/>
              <a:ext cx="1125632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>
                    <a:glow rad="1651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わる</a:t>
              </a:r>
              <a:endParaRPr lang="ja-JP" altLang="en-US" sz="2000" spc="-150" dirty="0">
                <a:ln w="1270">
                  <a:noFill/>
                </a:ln>
                <a:effectLst>
                  <a:glow rad="1651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575804" y="4922562"/>
            <a:ext cx="4105836" cy="1452282"/>
            <a:chOff x="7575804" y="4922562"/>
            <a:chExt cx="4105836" cy="1452282"/>
          </a:xfrm>
        </p:grpSpPr>
        <p:sp>
          <p:nvSpPr>
            <p:cNvPr id="7" name="思考の吹き出し: 雲形 6">
              <a:extLst>
                <a:ext uri="{FF2B5EF4-FFF2-40B4-BE49-F238E27FC236}">
                  <a16:creationId xmlns="" xmlns:a16="http://schemas.microsoft.com/office/drawing/2014/main" id="{BFF1C7E0-F429-4BE5-BCD4-934DD2FA5925}"/>
                </a:ext>
              </a:extLst>
            </p:cNvPr>
            <p:cNvSpPr/>
            <p:nvPr/>
          </p:nvSpPr>
          <p:spPr>
            <a:xfrm>
              <a:off x="7575804" y="4922562"/>
              <a:ext cx="4105836" cy="1452282"/>
            </a:xfrm>
            <a:prstGeom prst="cloudCallout">
              <a:avLst>
                <a:gd name="adj1" fmla="val -68586"/>
                <a:gd name="adj2" fmla="val -48611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72000" rIns="0" bIns="0" rtlCol="0" anchor="ctr"/>
            <a:lstStyle/>
            <a:p>
              <a:pPr>
                <a:lnSpc>
                  <a:spcPct val="140000"/>
                </a:lnSpc>
              </a:pPr>
              <a:r>
                <a:rPr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どうやって</a:t>
              </a:r>
              <a:endParaRPr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ct val="140000"/>
                </a:lnSpc>
              </a:pPr>
              <a:r>
                <a:rPr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切り出そう･･･</a:t>
              </a:r>
            </a:p>
          </p:txBody>
        </p:sp>
        <p:sp>
          <p:nvSpPr>
            <p:cNvPr id="2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416299" y="5366921"/>
              <a:ext cx="520874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7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9103710" y="5366921"/>
              <a:ext cx="520874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だ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316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A0D9C90-12AE-483A-B3D4-19A74DD8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151" y="486877"/>
            <a:ext cx="10515600" cy="941447"/>
          </a:xfrm>
        </p:spPr>
        <p:txBody>
          <a:bodyPr anchor="t" anchorCtr="0"/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友だちのことが気になるときは･･･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9DF64CE-5828-45D1-8F9E-2EE831534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16" y="5724514"/>
            <a:ext cx="8471816" cy="866580"/>
          </a:xfrm>
        </p:spPr>
        <p:txBody>
          <a:bodyPr anchor="b" anchorCtr="0">
            <a:normAutofit/>
          </a:bodyPr>
          <a:lstStyle/>
          <a:p>
            <a:pPr marL="0" indent="0" algn="r">
              <a:buNone/>
            </a:pPr>
            <a:r>
              <a:rPr kumimoji="1" lang="ja-JP" altLang="en-US" sz="3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あなたから声を掛けて話を聴いてみる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8105184" y="1169236"/>
            <a:ext cx="3532904" cy="3722611"/>
            <a:chOff x="8105184" y="1138756"/>
            <a:chExt cx="3532904" cy="3722611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105184" y="1138756"/>
              <a:ext cx="3377448" cy="3722611"/>
            </a:xfrm>
            <a:prstGeom prst="rect">
              <a:avLst/>
            </a:prstGeom>
          </p:spPr>
        </p:pic>
        <p:grpSp>
          <p:nvGrpSpPr>
            <p:cNvPr id="10" name="グループ化 9"/>
            <p:cNvGrpSpPr/>
            <p:nvPr/>
          </p:nvGrpSpPr>
          <p:grpSpPr>
            <a:xfrm>
              <a:off x="10796545" y="1552468"/>
              <a:ext cx="841543" cy="1237796"/>
              <a:chOff x="10796551" y="1552468"/>
              <a:chExt cx="604470" cy="1237796"/>
            </a:xfrm>
          </p:grpSpPr>
          <p:cxnSp>
            <p:nvCxnSpPr>
              <p:cNvPr id="18" name="直線コネクタ 17">
                <a:extLst>
                  <a:ext uri="{FF2B5EF4-FFF2-40B4-BE49-F238E27FC236}">
                    <a16:creationId xmlns="" xmlns:a16="http://schemas.microsoft.com/office/drawing/2014/main" id="{E55B0A43-8302-43DF-B5EC-1C9287C8F1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401021" y="1552468"/>
                <a:ext cx="0" cy="1237796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="" xmlns:a16="http://schemas.microsoft.com/office/drawing/2014/main" id="{3910F142-C1A5-4612-8561-506AAA7203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280127" y="1552468"/>
                <a:ext cx="0" cy="1156833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="" xmlns:a16="http://schemas.microsoft.com/office/drawing/2014/main" id="{78634F44-6E31-40A0-A1D1-B8C6C0451C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159233" y="1552468"/>
                <a:ext cx="0" cy="1056821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="" xmlns:a16="http://schemas.microsoft.com/office/drawing/2014/main" id="{7C5D12A3-2858-40A9-96D1-DF17FFDBFE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038339" y="1552468"/>
                <a:ext cx="0" cy="970302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="" xmlns:a16="http://schemas.microsoft.com/office/drawing/2014/main" id="{37585955-C63E-4720-9F64-51E2678CE6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17445" y="1552468"/>
                <a:ext cx="0" cy="856002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>
                <a:extLst>
                  <a:ext uri="{FF2B5EF4-FFF2-40B4-BE49-F238E27FC236}">
                    <a16:creationId xmlns="" xmlns:a16="http://schemas.microsoft.com/office/drawing/2014/main" id="{A4D22476-AB43-427D-8FEC-7A61E8AFFB8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796551" y="1552468"/>
                <a:ext cx="0" cy="741203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グループ化 29">
              <a:extLst>
                <a:ext uri="{FF2B5EF4-FFF2-40B4-BE49-F238E27FC236}">
                  <a16:creationId xmlns="" xmlns:a16="http://schemas.microsoft.com/office/drawing/2014/main" id="{196EDAFE-6BA4-45D8-8892-0B760D4BF2B6}"/>
                </a:ext>
              </a:extLst>
            </p:cNvPr>
            <p:cNvGrpSpPr/>
            <p:nvPr/>
          </p:nvGrpSpPr>
          <p:grpSpPr>
            <a:xfrm rot="6779436">
              <a:off x="10727008" y="2597718"/>
              <a:ext cx="417760" cy="570881"/>
              <a:chOff x="-2655985" y="1995255"/>
              <a:chExt cx="1505428" cy="2057209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25" name="楕円 24">
                <a:extLst>
                  <a:ext uri="{FF2B5EF4-FFF2-40B4-BE49-F238E27FC236}">
                    <a16:creationId xmlns="" xmlns:a16="http://schemas.microsoft.com/office/drawing/2014/main" id="{EE1F645D-420F-4CD7-AE26-250F4D345FAB}"/>
                  </a:ext>
                </a:extLst>
              </p:cNvPr>
              <p:cNvSpPr/>
              <p:nvPr/>
            </p:nvSpPr>
            <p:spPr>
              <a:xfrm>
                <a:off x="-2364059" y="1995255"/>
                <a:ext cx="876748" cy="87674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楕円 26">
                <a:extLst>
                  <a:ext uri="{FF2B5EF4-FFF2-40B4-BE49-F238E27FC236}">
                    <a16:creationId xmlns="" xmlns:a16="http://schemas.microsoft.com/office/drawing/2014/main" id="{86A02814-F1DC-4AD2-95FD-CE1D658F63F9}"/>
                  </a:ext>
                </a:extLst>
              </p:cNvPr>
              <p:cNvSpPr/>
              <p:nvPr/>
            </p:nvSpPr>
            <p:spPr>
              <a:xfrm>
                <a:off x="-2655985" y="2311324"/>
                <a:ext cx="876748" cy="87674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="" xmlns:a16="http://schemas.microsoft.com/office/drawing/2014/main" id="{F21473EC-5EE9-445A-A37C-190912D6A3D6}"/>
                  </a:ext>
                </a:extLst>
              </p:cNvPr>
              <p:cNvSpPr/>
              <p:nvPr/>
            </p:nvSpPr>
            <p:spPr>
              <a:xfrm>
                <a:off x="-2027305" y="2382461"/>
                <a:ext cx="876748" cy="87674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台形 25">
                <a:extLst>
                  <a:ext uri="{FF2B5EF4-FFF2-40B4-BE49-F238E27FC236}">
                    <a16:creationId xmlns="" xmlns:a16="http://schemas.microsoft.com/office/drawing/2014/main" id="{E108F37E-F6C7-48BB-A703-EF44A648E7A2}"/>
                  </a:ext>
                </a:extLst>
              </p:cNvPr>
              <p:cNvSpPr/>
              <p:nvPr/>
            </p:nvSpPr>
            <p:spPr>
              <a:xfrm flipV="1">
                <a:off x="-2218601" y="3096704"/>
                <a:ext cx="611959" cy="955760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470" y="2724161"/>
            <a:ext cx="3054423" cy="4133839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63670" y="47584"/>
            <a:ext cx="5160170" cy="650649"/>
            <a:chOff x="63670" y="47584"/>
            <a:chExt cx="5160170" cy="650649"/>
          </a:xfrm>
        </p:grpSpPr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63670" y="47584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1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919210" y="47584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507346" y="1424310"/>
            <a:ext cx="3972739" cy="1396434"/>
            <a:chOff x="507346" y="1424310"/>
            <a:chExt cx="3972739" cy="1396434"/>
          </a:xfrm>
        </p:grpSpPr>
        <p:sp>
          <p:nvSpPr>
            <p:cNvPr id="9" name="吹き出し: 円形 8">
              <a:extLst>
                <a:ext uri="{FF2B5EF4-FFF2-40B4-BE49-F238E27FC236}">
                  <a16:creationId xmlns="" xmlns:a16="http://schemas.microsoft.com/office/drawing/2014/main" id="{9DD061C2-9FF6-4822-B03B-4A4D74954AAA}"/>
                </a:ext>
              </a:extLst>
            </p:cNvPr>
            <p:cNvSpPr/>
            <p:nvPr/>
          </p:nvSpPr>
          <p:spPr>
            <a:xfrm>
              <a:off x="507346" y="1495181"/>
              <a:ext cx="3972739" cy="1325563"/>
            </a:xfrm>
            <a:prstGeom prst="wedgeEllipseCallout">
              <a:avLst>
                <a:gd name="adj1" fmla="val -33644"/>
                <a:gd name="adj2" fmla="val 63759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Ins="0" bIns="0"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何だかつらそうだけど･･･</a:t>
              </a:r>
            </a:p>
          </p:txBody>
        </p:sp>
        <p:sp>
          <p:nvSpPr>
            <p:cNvPr id="3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83495" y="1424310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>
                    <a:glow rad="1270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なん</a:t>
              </a:r>
              <a:endParaRPr lang="ja-JP" altLang="en-US" sz="2000" spc="-150" dirty="0">
                <a:ln w="1270">
                  <a:noFill/>
                </a:ln>
                <a:effectLst>
                  <a:glow rad="1270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4622225" y="1566629"/>
            <a:ext cx="3701219" cy="1188012"/>
            <a:chOff x="4622225" y="1566629"/>
            <a:chExt cx="3701219" cy="1188012"/>
          </a:xfrm>
        </p:grpSpPr>
        <p:sp>
          <p:nvSpPr>
            <p:cNvPr id="8" name="吹き出し: 円形 7">
              <a:extLst>
                <a:ext uri="{FF2B5EF4-FFF2-40B4-BE49-F238E27FC236}">
                  <a16:creationId xmlns="" xmlns:a16="http://schemas.microsoft.com/office/drawing/2014/main" id="{9334229E-58BF-4653-85F3-3379CDB6EEA1}"/>
                </a:ext>
              </a:extLst>
            </p:cNvPr>
            <p:cNvSpPr/>
            <p:nvPr/>
          </p:nvSpPr>
          <p:spPr>
            <a:xfrm>
              <a:off x="4622225" y="1566629"/>
              <a:ext cx="3701219" cy="1188012"/>
            </a:xfrm>
            <a:prstGeom prst="wedgeEllipseCallout">
              <a:avLst>
                <a:gd name="adj1" fmla="val -45433"/>
                <a:gd name="adj2" fmla="val 54752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kumimoji="1" lang="ja-JP" altLang="en-US" sz="28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よかったら</a:t>
              </a:r>
              <a:endParaRPr kumimoji="1" lang="en-US" altLang="ja-JP" sz="28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kumimoji="1" lang="ja-JP" altLang="en-US" sz="28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話を聞かせて</a:t>
              </a:r>
              <a:endParaRPr kumimoji="1" lang="ja-JP" altLang="en-US" sz="28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951708" y="1851459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はなし</a:t>
              </a:r>
              <a:endParaRPr lang="ja-JP" altLang="en-US" sz="20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4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983583" y="1851459"/>
              <a:ext cx="602238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517168" y="2806063"/>
            <a:ext cx="4729556" cy="1433137"/>
            <a:chOff x="2517168" y="2806063"/>
            <a:chExt cx="4729556" cy="1433137"/>
          </a:xfrm>
        </p:grpSpPr>
        <p:sp>
          <p:nvSpPr>
            <p:cNvPr id="6" name="吹き出し: 円形 5">
              <a:extLst>
                <a:ext uri="{FF2B5EF4-FFF2-40B4-BE49-F238E27FC236}">
                  <a16:creationId xmlns="" xmlns:a16="http://schemas.microsoft.com/office/drawing/2014/main" id="{B7CDB147-337E-4B1D-89CC-26D1FA36E2E7}"/>
                </a:ext>
              </a:extLst>
            </p:cNvPr>
            <p:cNvSpPr/>
            <p:nvPr/>
          </p:nvSpPr>
          <p:spPr>
            <a:xfrm>
              <a:off x="2517168" y="2913638"/>
              <a:ext cx="4729556" cy="1325562"/>
            </a:xfrm>
            <a:prstGeom prst="wedgeEllipseCallout">
              <a:avLst>
                <a:gd name="adj1" fmla="val -50913"/>
                <a:gd name="adj2" fmla="val 44999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kumimoji="1"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元気なさそうだけど</a:t>
              </a:r>
              <a:r>
                <a:rPr kumimoji="1"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/>
              </a:r>
              <a:br>
                <a:rPr kumimoji="1"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</a:br>
              <a:r>
                <a:rPr kumimoji="1"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何かあった？</a:t>
              </a:r>
            </a:p>
          </p:txBody>
        </p:sp>
        <p:sp>
          <p:nvSpPr>
            <p:cNvPr id="3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340131" y="3370756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なに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970233" y="2806063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>
                    <a:glow rad="1270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げんき</a:t>
              </a:r>
              <a:endParaRPr lang="ja-JP" altLang="en-US" sz="2000" spc="-150" dirty="0">
                <a:ln w="1270">
                  <a:noFill/>
                </a:ln>
                <a:effectLst>
                  <a:glow rad="1270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3325787" y="4148501"/>
            <a:ext cx="4271682" cy="1345569"/>
            <a:chOff x="3325787" y="4148501"/>
            <a:chExt cx="4271682" cy="1345569"/>
          </a:xfrm>
        </p:grpSpPr>
        <p:sp>
          <p:nvSpPr>
            <p:cNvPr id="7" name="吹き出し: 円形 6">
              <a:extLst>
                <a:ext uri="{FF2B5EF4-FFF2-40B4-BE49-F238E27FC236}">
                  <a16:creationId xmlns="" xmlns:a16="http://schemas.microsoft.com/office/drawing/2014/main" id="{CA20C256-78D9-46BD-AA6B-AD23198F789D}"/>
                </a:ext>
              </a:extLst>
            </p:cNvPr>
            <p:cNvSpPr/>
            <p:nvPr/>
          </p:nvSpPr>
          <p:spPr>
            <a:xfrm>
              <a:off x="3325787" y="4306058"/>
              <a:ext cx="4271682" cy="1188012"/>
            </a:xfrm>
            <a:prstGeom prst="wedgeEllipseCallout">
              <a:avLst>
                <a:gd name="adj1" fmla="val -59842"/>
                <a:gd name="adj2" fmla="val -12593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0" rIns="0" bIns="0"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何か力になれる</a:t>
              </a:r>
              <a:r>
                <a:rPr kumimoji="1"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/>
              </a:r>
              <a:br>
                <a:rPr kumimoji="1"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</a:br>
              <a:r>
                <a:rPr kumimoji="1"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ことはない？</a:t>
              </a:r>
            </a:p>
          </p:txBody>
        </p:sp>
        <p:sp>
          <p:nvSpPr>
            <p:cNvPr id="37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928414" y="4148501"/>
              <a:ext cx="93750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>
                    <a:glow rad="1270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なに</a:t>
              </a:r>
              <a:endParaRPr lang="ja-JP" altLang="en-US" sz="2000" spc="-150" dirty="0">
                <a:ln w="1270">
                  <a:noFill/>
                </a:ln>
                <a:effectLst>
                  <a:glow rad="1270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8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444340" y="4148501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300" dirty="0" smtClean="0">
                  <a:ln w="1270">
                    <a:noFill/>
                  </a:ln>
                  <a:effectLst>
                    <a:glow rad="1270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ちから</a:t>
              </a:r>
              <a:endParaRPr lang="ja-JP" altLang="en-US" sz="2000" spc="-300" dirty="0">
                <a:ln w="1270">
                  <a:noFill/>
                </a:ln>
                <a:effectLst>
                  <a:glow rad="1270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5475690" y="5530305"/>
            <a:ext cx="4258619" cy="650649"/>
            <a:chOff x="5475690" y="5530305"/>
            <a:chExt cx="4258619" cy="650649"/>
          </a:xfrm>
        </p:grpSpPr>
        <p:sp>
          <p:nvSpPr>
            <p:cNvPr id="39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475690" y="5530305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こえ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0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6629061" y="5530305"/>
              <a:ext cx="767162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1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727449" y="5530305"/>
              <a:ext cx="135404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はなし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952221" y="5530305"/>
              <a:ext cx="782088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870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A0D9C90-12AE-483A-B3D4-19A74DD8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722" y="171979"/>
            <a:ext cx="10515600" cy="1614983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もし、友だちが自分の悩みを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打ち明けてくれたら･･･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9DF64CE-5828-45D1-8F9E-2EE831534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268" y="6148059"/>
            <a:ext cx="9041464" cy="828258"/>
          </a:xfrm>
        </p:spPr>
        <p:txBody>
          <a:bodyPr anchor="ctr" anchorCtr="0">
            <a:normAutofit/>
          </a:bodyPr>
          <a:lstStyle/>
          <a:p>
            <a:pPr marL="0" indent="0" algn="ctr">
              <a:buNone/>
            </a:pPr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友だちは安心して相談しやすくなります</a:t>
            </a:r>
          </a:p>
        </p:txBody>
      </p:sp>
      <p:sp>
        <p:nvSpPr>
          <p:cNvPr id="5" name="吹き出し: 円形 4">
            <a:extLst>
              <a:ext uri="{FF2B5EF4-FFF2-40B4-BE49-F238E27FC236}">
                <a16:creationId xmlns="" xmlns:a16="http://schemas.microsoft.com/office/drawing/2014/main" id="{B205A39C-0F91-4E5D-BB90-A1B0B6C38C32}"/>
              </a:ext>
            </a:extLst>
          </p:cNvPr>
          <p:cNvSpPr/>
          <p:nvPr/>
        </p:nvSpPr>
        <p:spPr>
          <a:xfrm>
            <a:off x="924501" y="1603880"/>
            <a:ext cx="3671047" cy="915153"/>
          </a:xfrm>
          <a:prstGeom prst="wedgeEllipseCallout">
            <a:avLst>
              <a:gd name="adj1" fmla="val -37734"/>
              <a:gd name="adj2" fmla="val 61978"/>
            </a:avLst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つらかったね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29260" y="1690775"/>
            <a:ext cx="3274742" cy="3474512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2638104" y="-104816"/>
            <a:ext cx="5087441" cy="1443162"/>
            <a:chOff x="2638104" y="-104816"/>
            <a:chExt cx="5087441" cy="1443162"/>
          </a:xfrm>
        </p:grpSpPr>
        <p:sp>
          <p:nvSpPr>
            <p:cNvPr id="1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638104" y="-104816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704032" y="-104816"/>
              <a:ext cx="1712008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じぶん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6013537" y="-104816"/>
              <a:ext cx="1712008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309196" y="687697"/>
              <a:ext cx="979084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う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360756" y="687697"/>
              <a:ext cx="979084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41635" y="2802153"/>
            <a:ext cx="3472703" cy="1529353"/>
            <a:chOff x="141635" y="2802153"/>
            <a:chExt cx="3472703" cy="1529353"/>
          </a:xfrm>
        </p:grpSpPr>
        <p:sp>
          <p:nvSpPr>
            <p:cNvPr id="10" name="吹き出し: 円形 9">
              <a:extLst>
                <a:ext uri="{FF2B5EF4-FFF2-40B4-BE49-F238E27FC236}">
                  <a16:creationId xmlns="" xmlns:a16="http://schemas.microsoft.com/office/drawing/2014/main" id="{14408BE2-5411-4835-8E85-833296631F2A}"/>
                </a:ext>
              </a:extLst>
            </p:cNvPr>
            <p:cNvSpPr/>
            <p:nvPr/>
          </p:nvSpPr>
          <p:spPr>
            <a:xfrm>
              <a:off x="141635" y="2832151"/>
              <a:ext cx="3472703" cy="1499355"/>
            </a:xfrm>
            <a:prstGeom prst="wedgeEllipseCallout">
              <a:avLst>
                <a:gd name="adj1" fmla="val -44601"/>
                <a:gd name="adj2" fmla="val 53023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よく頑張ってきたね</a:t>
              </a: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164710" y="2802153"/>
              <a:ext cx="1412433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がんば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7804002" y="1548708"/>
            <a:ext cx="3482789" cy="970325"/>
            <a:chOff x="7804002" y="1548708"/>
            <a:chExt cx="3482789" cy="970325"/>
          </a:xfrm>
        </p:grpSpPr>
        <p:sp>
          <p:nvSpPr>
            <p:cNvPr id="11" name="吹き出し: 円形 10">
              <a:extLst>
                <a:ext uri="{FF2B5EF4-FFF2-40B4-BE49-F238E27FC236}">
                  <a16:creationId xmlns="" xmlns:a16="http://schemas.microsoft.com/office/drawing/2014/main" id="{92ED73DF-F108-4299-B96F-C2787CA80133}"/>
                </a:ext>
              </a:extLst>
            </p:cNvPr>
            <p:cNvSpPr/>
            <p:nvPr/>
          </p:nvSpPr>
          <p:spPr>
            <a:xfrm>
              <a:off x="7804002" y="1690775"/>
              <a:ext cx="3482789" cy="828258"/>
            </a:xfrm>
            <a:prstGeom prst="wedgeEllipseCallout">
              <a:avLst>
                <a:gd name="adj1" fmla="val 43053"/>
                <a:gd name="adj2" fmla="val 61506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大変だったね</a:t>
              </a: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923550" y="1548708"/>
              <a:ext cx="184781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>
                    <a:glow rad="1270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たいへん</a:t>
              </a:r>
              <a:endParaRPr lang="ja-JP" altLang="en-US" sz="2000" spc="-150" dirty="0">
                <a:ln w="1270">
                  <a:noFill/>
                </a:ln>
                <a:effectLst>
                  <a:glow rad="1270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1312787" y="4391984"/>
            <a:ext cx="2894477" cy="1499355"/>
            <a:chOff x="1312787" y="4391984"/>
            <a:chExt cx="2894477" cy="1499355"/>
          </a:xfrm>
        </p:grpSpPr>
        <p:sp>
          <p:nvSpPr>
            <p:cNvPr id="8" name="吹き出し: 円形 7">
              <a:extLst>
                <a:ext uri="{FF2B5EF4-FFF2-40B4-BE49-F238E27FC236}">
                  <a16:creationId xmlns="" xmlns:a16="http://schemas.microsoft.com/office/drawing/2014/main" id="{6C366702-9F3B-49CC-A8B9-E90E23967D3D}"/>
                </a:ext>
              </a:extLst>
            </p:cNvPr>
            <p:cNvSpPr/>
            <p:nvPr/>
          </p:nvSpPr>
          <p:spPr>
            <a:xfrm>
              <a:off x="1312787" y="4391984"/>
              <a:ext cx="2894477" cy="1499355"/>
            </a:xfrm>
            <a:prstGeom prst="wedgeEllipseCallout">
              <a:avLst>
                <a:gd name="adj1" fmla="val -53095"/>
                <a:gd name="adj2" fmla="val 47121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よかったら</a:t>
              </a:r>
              <a:endParaRPr lang="en-US" altLang="ja-JP" sz="28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力になるよ</a:t>
              </a:r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333934" y="4838010"/>
              <a:ext cx="1412433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ちから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8305255" y="2751699"/>
            <a:ext cx="3634067" cy="1440749"/>
            <a:chOff x="8305255" y="2751699"/>
            <a:chExt cx="3634067" cy="1440749"/>
          </a:xfrm>
        </p:grpSpPr>
        <p:sp>
          <p:nvSpPr>
            <p:cNvPr id="9" name="吹き出し: 円形 8">
              <a:extLst>
                <a:ext uri="{FF2B5EF4-FFF2-40B4-BE49-F238E27FC236}">
                  <a16:creationId xmlns="" xmlns:a16="http://schemas.microsoft.com/office/drawing/2014/main" id="{CF7EE873-01D5-41EF-8A3A-CB81710B96F4}"/>
                </a:ext>
              </a:extLst>
            </p:cNvPr>
            <p:cNvSpPr/>
            <p:nvPr/>
          </p:nvSpPr>
          <p:spPr>
            <a:xfrm>
              <a:off x="8305255" y="2866885"/>
              <a:ext cx="3634067" cy="1325563"/>
            </a:xfrm>
            <a:prstGeom prst="wedgeEllipseCallout">
              <a:avLst>
                <a:gd name="adj1" fmla="val 42568"/>
                <a:gd name="adj2" fmla="val 69061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話してくれて</a:t>
              </a:r>
              <a:r>
                <a:rPr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/>
              </a:r>
              <a:br>
                <a:rPr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</a:br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ありがとう</a:t>
              </a:r>
            </a:p>
          </p:txBody>
        </p:sp>
        <p:sp>
          <p:nvSpPr>
            <p:cNvPr id="20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305255" y="2751699"/>
              <a:ext cx="1847810" cy="650649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bg1"/>
              </a:glow>
            </a:effectLst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>
                    <a:glow rad="1270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はな</a:t>
              </a:r>
              <a:endParaRPr lang="ja-JP" altLang="en-US" sz="2000" spc="-150" dirty="0">
                <a:ln w="1270">
                  <a:noFill/>
                </a:ln>
                <a:effectLst>
                  <a:glow rad="1270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7710305" y="4385120"/>
            <a:ext cx="4229017" cy="1419324"/>
            <a:chOff x="7710305" y="4385120"/>
            <a:chExt cx="4229017" cy="1419324"/>
          </a:xfrm>
        </p:grpSpPr>
        <p:sp>
          <p:nvSpPr>
            <p:cNvPr id="7" name="吹き出し: 円形 6">
              <a:extLst>
                <a:ext uri="{FF2B5EF4-FFF2-40B4-BE49-F238E27FC236}">
                  <a16:creationId xmlns="" xmlns:a16="http://schemas.microsoft.com/office/drawing/2014/main" id="{83510B10-2F96-4775-A5D1-43C0AFFFA6EE}"/>
                </a:ext>
              </a:extLst>
            </p:cNvPr>
            <p:cNvSpPr/>
            <p:nvPr/>
          </p:nvSpPr>
          <p:spPr>
            <a:xfrm>
              <a:off x="7828308" y="4478881"/>
              <a:ext cx="4111014" cy="1325563"/>
            </a:xfrm>
            <a:prstGeom prst="wedgeEllipseCallout">
              <a:avLst>
                <a:gd name="adj1" fmla="val 37792"/>
                <a:gd name="adj2" fmla="val 63030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何かできることはある？</a:t>
              </a:r>
            </a:p>
          </p:txBody>
        </p:sp>
        <p:sp>
          <p:nvSpPr>
            <p:cNvPr id="21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710305" y="4385120"/>
              <a:ext cx="184781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>
                    <a:glow rad="1270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なに</a:t>
              </a:r>
              <a:endParaRPr lang="ja-JP" altLang="en-US" sz="2000" spc="-150" dirty="0">
                <a:ln w="1270">
                  <a:noFill/>
                </a:ln>
                <a:effectLst>
                  <a:glow rad="1270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566730" y="5774829"/>
            <a:ext cx="5324509" cy="650649"/>
            <a:chOff x="1566730" y="5774829"/>
            <a:chExt cx="5324509" cy="650649"/>
          </a:xfrm>
        </p:grpSpPr>
        <p:sp>
          <p:nvSpPr>
            <p:cNvPr id="2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566730" y="5774829"/>
              <a:ext cx="1304630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とも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490807" y="5774829"/>
              <a:ext cx="1590478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あんしん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4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300761" y="5774829"/>
              <a:ext cx="1590478" cy="650649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15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A0D9C90-12AE-483A-B3D4-19A74DD8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689" y="427700"/>
            <a:ext cx="10762129" cy="944964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話を聴いていると・・・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9DF64CE-5828-45D1-8F9E-2EE831534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14" y="4843618"/>
            <a:ext cx="6879786" cy="1892462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ja-JP" altLang="en-US" sz="4000" spc="4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どのような気持ちなのか</a:t>
            </a:r>
            <a:r>
              <a:rPr lang="en-US" altLang="ja-JP" sz="4000" spc="4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sz="4000" spc="4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4000" spc="4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4000" spc="4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理解</a:t>
            </a:r>
            <a:r>
              <a:rPr lang="ja-JP" altLang="en-US" sz="4000" spc="4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しようと努力する</a:t>
            </a:r>
            <a:endParaRPr kumimoji="1" lang="ja-JP" altLang="en-US" sz="4000" spc="4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4323428" y="2185930"/>
            <a:ext cx="7489027" cy="994793"/>
            <a:chOff x="4323428" y="2185930"/>
            <a:chExt cx="7489027" cy="994793"/>
          </a:xfrm>
        </p:grpSpPr>
        <p:grpSp>
          <p:nvGrpSpPr>
            <p:cNvPr id="10" name="グループ化 9">
              <a:extLst>
                <a:ext uri="{FF2B5EF4-FFF2-40B4-BE49-F238E27FC236}">
                  <a16:creationId xmlns="" xmlns:a16="http://schemas.microsoft.com/office/drawing/2014/main" id="{7A675052-DF56-4CE6-A6CB-1A20FC676280}"/>
                </a:ext>
              </a:extLst>
            </p:cNvPr>
            <p:cNvGrpSpPr/>
            <p:nvPr/>
          </p:nvGrpSpPr>
          <p:grpSpPr>
            <a:xfrm>
              <a:off x="4323428" y="2459581"/>
              <a:ext cx="6999788" cy="721142"/>
              <a:chOff x="4192801" y="3389753"/>
              <a:chExt cx="6462758" cy="721142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="" xmlns:a16="http://schemas.microsoft.com/office/drawing/2014/main" id="{D6B54174-96FA-4936-8E8B-3AFA28ED5B12}"/>
                  </a:ext>
                </a:extLst>
              </p:cNvPr>
              <p:cNvSpPr/>
              <p:nvPr/>
            </p:nvSpPr>
            <p:spPr>
              <a:xfrm>
                <a:off x="4230122" y="3750324"/>
                <a:ext cx="6084000" cy="211070"/>
              </a:xfrm>
              <a:prstGeom prst="rect">
                <a:avLst/>
              </a:prstGeom>
              <a:solidFill>
                <a:srgbClr val="CCE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" name="タイトル 1">
                <a:extLst>
                  <a:ext uri="{FF2B5EF4-FFF2-40B4-BE49-F238E27FC236}">
                    <a16:creationId xmlns="" xmlns:a16="http://schemas.microsoft.com/office/drawing/2014/main" id="{09528A03-0E7C-4EE6-8194-1DEDDB1368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92801" y="3389753"/>
                <a:ext cx="6462758" cy="72114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6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どうすることもできないのでは･･･</a:t>
                </a:r>
                <a:endParaRPr lang="en-US" altLang="ja-JP" sz="36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="" xmlns:a16="http://schemas.microsoft.com/office/drawing/2014/main" id="{5C28EC30-82B0-4A03-A305-1705A2E129A2}"/>
                </a:ext>
              </a:extLst>
            </p:cNvPr>
            <p:cNvGrpSpPr/>
            <p:nvPr/>
          </p:nvGrpSpPr>
          <p:grpSpPr>
            <a:xfrm>
              <a:off x="10953407" y="2185930"/>
              <a:ext cx="859048" cy="801807"/>
              <a:chOff x="9271773" y="1900072"/>
              <a:chExt cx="859048" cy="801807"/>
            </a:xfrm>
          </p:grpSpPr>
          <p:pic>
            <p:nvPicPr>
              <p:cNvPr id="15" name="図 14">
                <a:extLst>
                  <a:ext uri="{FF2B5EF4-FFF2-40B4-BE49-F238E27FC236}">
                    <a16:creationId xmlns="" xmlns:a16="http://schemas.microsoft.com/office/drawing/2014/main" id="{B826443A-F25A-4A4B-B262-47B57C7ED5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58122" y="2368673"/>
                <a:ext cx="572699" cy="333206"/>
              </a:xfrm>
              <a:prstGeom prst="rect">
                <a:avLst/>
              </a:prstGeom>
              <a:effectLst>
                <a:glow rad="190500">
                  <a:schemeClr val="bg1">
                    <a:alpha val="80000"/>
                  </a:schemeClr>
                </a:glow>
              </a:effectLst>
            </p:spPr>
          </p:pic>
          <p:pic>
            <p:nvPicPr>
              <p:cNvPr id="16" name="図 15">
                <a:extLst>
                  <a:ext uri="{FF2B5EF4-FFF2-40B4-BE49-F238E27FC236}">
                    <a16:creationId xmlns="" xmlns:a16="http://schemas.microsoft.com/office/drawing/2014/main" id="{D95AE563-4654-4B21-85E5-5667AF05E2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977983">
                <a:off x="9271773" y="1900072"/>
                <a:ext cx="572699" cy="333206"/>
              </a:xfrm>
              <a:prstGeom prst="rect">
                <a:avLst/>
              </a:prstGeom>
              <a:effectLst>
                <a:glow rad="190500">
                  <a:schemeClr val="bg1">
                    <a:alpha val="80000"/>
                  </a:schemeClr>
                </a:glow>
              </a:effectLst>
            </p:spPr>
          </p:pic>
        </p:grpSp>
      </p:grpSp>
      <p:sp>
        <p:nvSpPr>
          <p:cNvPr id="22" name="円: 塗りつぶしなし 21">
            <a:extLst>
              <a:ext uri="{FF2B5EF4-FFF2-40B4-BE49-F238E27FC236}">
                <a16:creationId xmlns="" xmlns:a16="http://schemas.microsoft.com/office/drawing/2014/main" id="{DB211839-9794-4D11-9257-C9B00905E4A6}"/>
              </a:ext>
            </a:extLst>
          </p:cNvPr>
          <p:cNvSpPr/>
          <p:nvPr/>
        </p:nvSpPr>
        <p:spPr>
          <a:xfrm>
            <a:off x="4279241" y="5139109"/>
            <a:ext cx="843401" cy="843401"/>
          </a:xfrm>
          <a:prstGeom prst="donut">
            <a:avLst>
              <a:gd name="adj" fmla="val 12029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318" y="1791551"/>
            <a:ext cx="2716194" cy="4076233"/>
          </a:xfrm>
          <a:prstGeom prst="rect">
            <a:avLst/>
          </a:prstGeom>
        </p:spPr>
      </p:pic>
      <p:grpSp>
        <p:nvGrpSpPr>
          <p:cNvPr id="17" name="グループ化 16"/>
          <p:cNvGrpSpPr/>
          <p:nvPr/>
        </p:nvGrpSpPr>
        <p:grpSpPr>
          <a:xfrm>
            <a:off x="326540" y="76677"/>
            <a:ext cx="2235716" cy="650649"/>
            <a:chOff x="326540" y="76677"/>
            <a:chExt cx="2235716" cy="650649"/>
          </a:xfrm>
        </p:grpSpPr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26540" y="76677"/>
              <a:ext cx="1639420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はなし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4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801134" y="76677"/>
              <a:ext cx="76112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209408" y="839273"/>
            <a:ext cx="6576778" cy="1325015"/>
            <a:chOff x="4209408" y="839273"/>
            <a:chExt cx="6576778" cy="1325015"/>
          </a:xfrm>
        </p:grpSpPr>
        <p:grpSp>
          <p:nvGrpSpPr>
            <p:cNvPr id="4" name="グループ化 3">
              <a:extLst>
                <a:ext uri="{FF2B5EF4-FFF2-40B4-BE49-F238E27FC236}">
                  <a16:creationId xmlns="" xmlns:a16="http://schemas.microsoft.com/office/drawing/2014/main" id="{3A74CEC6-A04E-4A0C-B945-4442F62CBBC7}"/>
                </a:ext>
              </a:extLst>
            </p:cNvPr>
            <p:cNvGrpSpPr/>
            <p:nvPr/>
          </p:nvGrpSpPr>
          <p:grpSpPr>
            <a:xfrm>
              <a:off x="4323428" y="1443146"/>
              <a:ext cx="6462758" cy="721142"/>
              <a:chOff x="4192801" y="2503945"/>
              <a:chExt cx="6462758" cy="721142"/>
            </a:xfrm>
          </p:grpSpPr>
          <p:sp>
            <p:nvSpPr>
              <p:cNvPr id="8" name="正方形/長方形 7">
                <a:extLst>
                  <a:ext uri="{FF2B5EF4-FFF2-40B4-BE49-F238E27FC236}">
                    <a16:creationId xmlns="" xmlns:a16="http://schemas.microsoft.com/office/drawing/2014/main" id="{03E494D1-9D42-4F95-A259-E2C65790CB63}"/>
                  </a:ext>
                </a:extLst>
              </p:cNvPr>
              <p:cNvSpPr/>
              <p:nvPr/>
            </p:nvSpPr>
            <p:spPr>
              <a:xfrm>
                <a:off x="4230122" y="2889821"/>
                <a:ext cx="5328000" cy="211070"/>
              </a:xfrm>
              <a:prstGeom prst="rect">
                <a:avLst/>
              </a:prstGeom>
              <a:solidFill>
                <a:srgbClr val="CCE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" name="タイトル 1">
                <a:extLst>
                  <a:ext uri="{FF2B5EF4-FFF2-40B4-BE49-F238E27FC236}">
                    <a16:creationId xmlns="" xmlns:a16="http://schemas.microsoft.com/office/drawing/2014/main" id="{D93AE9A3-0B7D-4385-989E-BC3B18F9E43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92801" y="2503945"/>
                <a:ext cx="6462758" cy="72114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6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何とかしてあげなくては･･･</a:t>
                </a:r>
                <a:endParaRPr lang="en-US" altLang="ja-JP" sz="36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="" xmlns:a16="http://schemas.microsoft.com/office/drawing/2014/main" id="{0297D6D8-2237-4330-86E1-A25CB7C8294B}"/>
                </a:ext>
              </a:extLst>
            </p:cNvPr>
            <p:cNvGrpSpPr/>
            <p:nvPr/>
          </p:nvGrpSpPr>
          <p:grpSpPr>
            <a:xfrm>
              <a:off x="9402400" y="839273"/>
              <a:ext cx="859048" cy="801807"/>
              <a:chOff x="9271773" y="1900072"/>
              <a:chExt cx="859048" cy="801807"/>
            </a:xfrm>
          </p:grpSpPr>
          <p:pic>
            <p:nvPicPr>
              <p:cNvPr id="11" name="図 10">
                <a:extLst>
                  <a:ext uri="{FF2B5EF4-FFF2-40B4-BE49-F238E27FC236}">
                    <a16:creationId xmlns="" xmlns:a16="http://schemas.microsoft.com/office/drawing/2014/main" id="{6FB68D42-4DA5-42BE-89F0-705106D22A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58122" y="2368673"/>
                <a:ext cx="572699" cy="333206"/>
              </a:xfrm>
              <a:prstGeom prst="rect">
                <a:avLst/>
              </a:prstGeom>
              <a:effectLst>
                <a:glow rad="190500">
                  <a:schemeClr val="bg1">
                    <a:alpha val="80000"/>
                  </a:schemeClr>
                </a:glow>
              </a:effectLst>
            </p:spPr>
          </p:pic>
          <p:pic>
            <p:nvPicPr>
              <p:cNvPr id="12" name="図 11">
                <a:extLst>
                  <a:ext uri="{FF2B5EF4-FFF2-40B4-BE49-F238E27FC236}">
                    <a16:creationId xmlns="" xmlns:a16="http://schemas.microsoft.com/office/drawing/2014/main" id="{02623E20-C377-48E3-B46E-DA743692F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977983">
                <a:off x="9271773" y="1900072"/>
                <a:ext cx="572699" cy="333206"/>
              </a:xfrm>
              <a:prstGeom prst="rect">
                <a:avLst/>
              </a:prstGeom>
              <a:effectLst>
                <a:glow rad="190500">
                  <a:schemeClr val="bg1">
                    <a:alpha val="80000"/>
                  </a:schemeClr>
                </a:glow>
              </a:effectLst>
            </p:spPr>
          </p:pic>
        </p:grpSp>
        <p:sp>
          <p:nvSpPr>
            <p:cNvPr id="2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209408" y="1053634"/>
              <a:ext cx="882754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なん</a:t>
              </a:r>
              <a:endParaRPr lang="ja-JP" altLang="en-US" sz="20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254926" y="3430652"/>
            <a:ext cx="7068290" cy="1211509"/>
            <a:chOff x="4254926" y="3430652"/>
            <a:chExt cx="7068290" cy="1211509"/>
          </a:xfrm>
        </p:grpSpPr>
        <p:sp>
          <p:nvSpPr>
            <p:cNvPr id="20" name="コンテンツ プレースホルダー 2">
              <a:extLst>
                <a:ext uri="{FF2B5EF4-FFF2-40B4-BE49-F238E27FC236}">
                  <a16:creationId xmlns="" xmlns:a16="http://schemas.microsoft.com/office/drawing/2014/main" id="{C79D94F9-D1A5-444F-9039-4180CC7888AC}"/>
                </a:ext>
              </a:extLst>
            </p:cNvPr>
            <p:cNvSpPr txBox="1">
              <a:spLocks/>
            </p:cNvSpPr>
            <p:nvPr/>
          </p:nvSpPr>
          <p:spPr>
            <a:xfrm>
              <a:off x="5312214" y="3921019"/>
              <a:ext cx="6011002" cy="72114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36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アドバイスや意見の押しつけ</a:t>
              </a:r>
            </a:p>
          </p:txBody>
        </p:sp>
        <p:sp>
          <p:nvSpPr>
            <p:cNvPr id="21" name="十字形 20">
              <a:extLst>
                <a:ext uri="{FF2B5EF4-FFF2-40B4-BE49-F238E27FC236}">
                  <a16:creationId xmlns="" xmlns:a16="http://schemas.microsoft.com/office/drawing/2014/main" id="{8C7F91F6-9BA0-43AD-A353-B5692AF04BAF}"/>
                </a:ext>
              </a:extLst>
            </p:cNvPr>
            <p:cNvSpPr/>
            <p:nvPr/>
          </p:nvSpPr>
          <p:spPr>
            <a:xfrm rot="2711813">
              <a:off x="4254926" y="3750410"/>
              <a:ext cx="869976" cy="869976"/>
            </a:xfrm>
            <a:prstGeom prst="plus">
              <a:avLst>
                <a:gd name="adj" fmla="val 43884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530088" y="3430652"/>
              <a:ext cx="146922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いけん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7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999310" y="3430652"/>
              <a:ext cx="830490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お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463692" y="4614555"/>
            <a:ext cx="4489715" cy="1499564"/>
            <a:chOff x="6463692" y="4614555"/>
            <a:chExt cx="4489715" cy="1499564"/>
          </a:xfrm>
        </p:grpSpPr>
        <p:sp>
          <p:nvSpPr>
            <p:cNvPr id="28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369506" y="4614555"/>
              <a:ext cx="1591614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</a:t>
              </a:r>
              <a:r>
                <a:rPr lang="ja-JP" altLang="en-US" sz="16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</a:t>
              </a: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9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6463692" y="5463470"/>
              <a:ext cx="178114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りかい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0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9033441" y="5463470"/>
              <a:ext cx="191996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どりょく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78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A0D9C90-12AE-483A-B3D4-19A74DD8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33" y="246689"/>
            <a:ext cx="10515600" cy="1020493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気持ちを受け止めるために･･･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="" xmlns:a16="http://schemas.microsoft.com/office/drawing/2014/main" id="{FDA71E64-7957-4D45-AF85-65C67F6FECC2}"/>
              </a:ext>
            </a:extLst>
          </p:cNvPr>
          <p:cNvSpPr/>
          <p:nvPr/>
        </p:nvSpPr>
        <p:spPr>
          <a:xfrm>
            <a:off x="3109198" y="4485105"/>
            <a:ext cx="1193246" cy="1161099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547819" y="-19108"/>
            <a:ext cx="4114074" cy="650649"/>
            <a:chOff x="547819" y="-19108"/>
            <a:chExt cx="4114074" cy="650649"/>
          </a:xfrm>
        </p:grpSpPr>
        <p:sp>
          <p:nvSpPr>
            <p:cNvPr id="1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47819" y="-19108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</a:t>
              </a:r>
              <a:r>
                <a:rPr lang="ja-JP" altLang="en-US" sz="18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</a:t>
              </a: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683613" y="-19108"/>
              <a:ext cx="840819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う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821074" y="-19108"/>
              <a:ext cx="840819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77149" y="1221815"/>
            <a:ext cx="3970271" cy="5387716"/>
            <a:chOff x="-77149" y="1221815"/>
            <a:chExt cx="3970271" cy="538771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-77149" y="1221815"/>
              <a:ext cx="3970271" cy="5387716"/>
              <a:chOff x="-77149" y="1470284"/>
              <a:chExt cx="3970271" cy="5387716"/>
            </a:xfrm>
          </p:grpSpPr>
          <p:sp>
            <p:nvSpPr>
              <p:cNvPr id="7" name="テキスト ボックス 6">
                <a:extLst>
                  <a:ext uri="{FF2B5EF4-FFF2-40B4-BE49-F238E27FC236}">
                    <a16:creationId xmlns="" xmlns:a16="http://schemas.microsoft.com/office/drawing/2014/main" id="{D1E18FD0-6152-43A8-8496-F2149EDB83FF}"/>
                  </a:ext>
                </a:extLst>
              </p:cNvPr>
              <p:cNvSpPr txBox="1"/>
              <p:nvPr/>
            </p:nvSpPr>
            <p:spPr>
              <a:xfrm>
                <a:off x="286010" y="2056702"/>
                <a:ext cx="360711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自分が同じ立場</a:t>
                </a:r>
                <a:r>
                  <a:rPr kumimoji="1" lang="en-US" altLang="ja-JP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/>
                </a:r>
                <a:br>
                  <a:rPr kumimoji="1" lang="en-US" altLang="ja-JP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</a:br>
                <a:r>
                  <a:rPr kumimoji="1" lang="ja-JP" altLang="en-US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だったとしたら</a:t>
                </a:r>
                <a:r>
                  <a:rPr kumimoji="1" lang="en-US" altLang="ja-JP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…</a:t>
                </a:r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="" xmlns:a16="http://schemas.microsoft.com/office/drawing/2014/main" id="{D1E18FD0-6152-43A8-8496-F2149EDB83FF}"/>
                  </a:ext>
                </a:extLst>
              </p:cNvPr>
              <p:cNvSpPr txBox="1"/>
              <p:nvPr/>
            </p:nvSpPr>
            <p:spPr>
              <a:xfrm>
                <a:off x="-77149" y="1470284"/>
                <a:ext cx="169319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4000" spc="-540" dirty="0">
                    <a:solidFill>
                      <a:srgbClr val="FFC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・・</a:t>
                </a:r>
                <a:endParaRPr kumimoji="1" lang="en-US" altLang="ja-JP" sz="4000" spc="-540" dirty="0">
                  <a:solidFill>
                    <a:srgbClr val="FFC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pic>
            <p:nvPicPr>
              <p:cNvPr id="8" name="図 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24019" y="3216837"/>
                <a:ext cx="2854811" cy="3641163"/>
              </a:xfrm>
              <a:prstGeom prst="rect">
                <a:avLst/>
              </a:prstGeom>
            </p:spPr>
          </p:pic>
        </p:grpSp>
        <p:sp>
          <p:nvSpPr>
            <p:cNvPr id="20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95171" y="1441450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じぶん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1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454870" y="1441450"/>
              <a:ext cx="7450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おな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190758" y="1441450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たちば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3545727" y="1221815"/>
            <a:ext cx="4143547" cy="5387716"/>
            <a:chOff x="3545727" y="1221815"/>
            <a:chExt cx="4143547" cy="5387716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3545727" y="1221815"/>
              <a:ext cx="4143547" cy="5387716"/>
              <a:chOff x="3545727" y="1470284"/>
              <a:chExt cx="4143547" cy="5387716"/>
            </a:xfrm>
          </p:grpSpPr>
          <p:pic>
            <p:nvPicPr>
              <p:cNvPr id="12" name="図 1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888394" y="3232077"/>
                <a:ext cx="3215398" cy="3625923"/>
              </a:xfrm>
              <a:prstGeom prst="rect">
                <a:avLst/>
              </a:prstGeom>
            </p:spPr>
          </p:pic>
          <p:sp>
            <p:nvSpPr>
              <p:cNvPr id="13" name="テキスト ボックス 12">
                <a:extLst>
                  <a:ext uri="{FF2B5EF4-FFF2-40B4-BE49-F238E27FC236}">
                    <a16:creationId xmlns="" xmlns:a16="http://schemas.microsoft.com/office/drawing/2014/main" id="{D1E18FD0-6152-43A8-8496-F2149EDB83FF}"/>
                  </a:ext>
                </a:extLst>
              </p:cNvPr>
              <p:cNvSpPr txBox="1"/>
              <p:nvPr/>
            </p:nvSpPr>
            <p:spPr>
              <a:xfrm>
                <a:off x="3585392" y="2056702"/>
                <a:ext cx="410388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相手はこう感じて</a:t>
                </a:r>
                <a:r>
                  <a:rPr kumimoji="1" lang="en-US" altLang="ja-JP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/>
                </a:r>
                <a:br>
                  <a:rPr kumimoji="1" lang="en-US" altLang="ja-JP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</a:br>
                <a:r>
                  <a:rPr kumimoji="1" lang="ja-JP" altLang="en-US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いるのか</a:t>
                </a:r>
                <a:r>
                  <a:rPr kumimoji="1" lang="en-US" altLang="ja-JP" sz="32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…</a:t>
                </a: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="" xmlns:a16="http://schemas.microsoft.com/office/drawing/2014/main" id="{D1E18FD0-6152-43A8-8496-F2149EDB83FF}"/>
                  </a:ext>
                </a:extLst>
              </p:cNvPr>
              <p:cNvSpPr txBox="1"/>
              <p:nvPr/>
            </p:nvSpPr>
            <p:spPr>
              <a:xfrm>
                <a:off x="3545727" y="1470284"/>
                <a:ext cx="169319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4000" spc="-540" dirty="0">
                    <a:solidFill>
                      <a:srgbClr val="FFC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・・</a:t>
                </a:r>
                <a:endParaRPr kumimoji="1" lang="en-US" altLang="ja-JP" sz="4000" spc="-540" dirty="0">
                  <a:solidFill>
                    <a:srgbClr val="FFC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</p:grpSp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805834" y="1441450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あいて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4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660994" y="1441450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かん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6935387" y="2430104"/>
            <a:ext cx="5036744" cy="1069218"/>
            <a:chOff x="6935387" y="2430104"/>
            <a:chExt cx="5036744" cy="1069218"/>
          </a:xfrm>
        </p:grpSpPr>
        <p:sp>
          <p:nvSpPr>
            <p:cNvPr id="11" name="吹き出し: 円形 10">
              <a:extLst>
                <a:ext uri="{FF2B5EF4-FFF2-40B4-BE49-F238E27FC236}">
                  <a16:creationId xmlns="" xmlns:a16="http://schemas.microsoft.com/office/drawing/2014/main" id="{3C785A53-3958-4B8D-8421-23294E5F9B16}"/>
                </a:ext>
              </a:extLst>
            </p:cNvPr>
            <p:cNvSpPr/>
            <p:nvPr/>
          </p:nvSpPr>
          <p:spPr>
            <a:xfrm>
              <a:off x="6935387" y="2467893"/>
              <a:ext cx="5036744" cy="1031429"/>
            </a:xfrm>
            <a:prstGeom prst="wedgeEllipseCallout">
              <a:avLst>
                <a:gd name="adj1" fmla="val -52010"/>
                <a:gd name="adj2" fmla="val 56259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それは嫌だよね</a:t>
              </a:r>
            </a:p>
          </p:txBody>
        </p:sp>
        <p:sp>
          <p:nvSpPr>
            <p:cNvPr id="2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837281" y="2430104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いや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7103792" y="3954983"/>
            <a:ext cx="5048448" cy="1927658"/>
            <a:chOff x="7103792" y="3954983"/>
            <a:chExt cx="5048448" cy="1927658"/>
          </a:xfrm>
        </p:grpSpPr>
        <p:sp>
          <p:nvSpPr>
            <p:cNvPr id="10" name="吹き出し: 円形 9">
              <a:extLst>
                <a:ext uri="{FF2B5EF4-FFF2-40B4-BE49-F238E27FC236}">
                  <a16:creationId xmlns="" xmlns:a16="http://schemas.microsoft.com/office/drawing/2014/main" id="{499D63F6-F9C3-4F23-A5C6-C577DEACA4EE}"/>
                </a:ext>
              </a:extLst>
            </p:cNvPr>
            <p:cNvSpPr/>
            <p:nvPr/>
          </p:nvSpPr>
          <p:spPr>
            <a:xfrm>
              <a:off x="7103792" y="3954983"/>
              <a:ext cx="5048448" cy="1927658"/>
            </a:xfrm>
            <a:prstGeom prst="wedgeEllipseCallout">
              <a:avLst>
                <a:gd name="adj1" fmla="val -56524"/>
                <a:gd name="adj2" fmla="val -35552"/>
              </a:avLst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40000"/>
                </a:lnSpc>
              </a:pPr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そんなことがあったら</a:t>
              </a:r>
              <a:r>
                <a:rPr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/>
              </a:r>
              <a:br>
                <a:rPr lang="en-US" altLang="ja-JP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</a:br>
              <a:r>
                <a:rPr lang="ja-JP" altLang="en-US" sz="28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逃げたくなるよね</a:t>
              </a:r>
            </a:p>
          </p:txBody>
        </p:sp>
        <p:sp>
          <p:nvSpPr>
            <p:cNvPr id="2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767353" y="4623967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に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773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A0D9C90-12AE-483A-B3D4-19A74DD8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5096"/>
            <a:ext cx="12192000" cy="80795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気持ち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を分かろうとすることが大切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606368" y="2994413"/>
            <a:ext cx="6678652" cy="3869374"/>
            <a:chOff x="2606368" y="2994413"/>
            <a:chExt cx="6678652" cy="3869374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08351" y="2994413"/>
              <a:ext cx="3114194" cy="3869374"/>
            </a:xfrm>
            <a:prstGeom prst="rect">
              <a:avLst/>
            </a:prstGeom>
          </p:spPr>
        </p:pic>
        <p:sp>
          <p:nvSpPr>
            <p:cNvPr id="4" name="円/楕円 3"/>
            <p:cNvSpPr/>
            <p:nvPr/>
          </p:nvSpPr>
          <p:spPr>
            <a:xfrm>
              <a:off x="3063063" y="4416826"/>
              <a:ext cx="485406" cy="48540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3640120" y="4190663"/>
              <a:ext cx="328822" cy="3288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2606368" y="5093126"/>
              <a:ext cx="764676" cy="76467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2631009" y="4705852"/>
              <a:ext cx="336846" cy="3368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127303" y="5790099"/>
              <a:ext cx="410856" cy="41085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3">
              <a:extLst>
                <a:ext uri="{FF2B5EF4-FFF2-40B4-BE49-F238E27FC236}">
                  <a16:creationId xmlns="" xmlns:a16="http://schemas.microsoft.com/office/drawing/2014/main" id="{E999296E-8538-4226-BD5F-F663D14981CE}"/>
                </a:ext>
              </a:extLst>
            </p:cNvPr>
            <p:cNvSpPr/>
            <p:nvPr/>
          </p:nvSpPr>
          <p:spPr>
            <a:xfrm>
              <a:off x="8694588" y="4601906"/>
              <a:ext cx="485406" cy="48540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8">
              <a:extLst>
                <a:ext uri="{FF2B5EF4-FFF2-40B4-BE49-F238E27FC236}">
                  <a16:creationId xmlns="" xmlns:a16="http://schemas.microsoft.com/office/drawing/2014/main" id="{DB80B62E-F9E4-4EBB-851B-A6B7C4680F1F}"/>
                </a:ext>
              </a:extLst>
            </p:cNvPr>
            <p:cNvSpPr/>
            <p:nvPr/>
          </p:nvSpPr>
          <p:spPr>
            <a:xfrm>
              <a:off x="8554122" y="5144479"/>
              <a:ext cx="336846" cy="3368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0">
              <a:extLst>
                <a:ext uri="{FF2B5EF4-FFF2-40B4-BE49-F238E27FC236}">
                  <a16:creationId xmlns="" xmlns:a16="http://schemas.microsoft.com/office/drawing/2014/main" id="{940B425A-3B40-46AE-9097-2ECA8E5B4FC2}"/>
                </a:ext>
              </a:extLst>
            </p:cNvPr>
            <p:cNvSpPr/>
            <p:nvPr/>
          </p:nvSpPr>
          <p:spPr>
            <a:xfrm>
              <a:off x="3009713" y="3905378"/>
              <a:ext cx="410856" cy="41085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8520344" y="5497975"/>
              <a:ext cx="764676" cy="76467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0">
              <a:extLst>
                <a:ext uri="{FF2B5EF4-FFF2-40B4-BE49-F238E27FC236}">
                  <a16:creationId xmlns="" xmlns:a16="http://schemas.microsoft.com/office/drawing/2014/main" id="{940B425A-3B40-46AE-9097-2ECA8E5B4FC2}"/>
                </a:ext>
              </a:extLst>
            </p:cNvPr>
            <p:cNvSpPr/>
            <p:nvPr/>
          </p:nvSpPr>
          <p:spPr>
            <a:xfrm>
              <a:off x="8177193" y="4727126"/>
              <a:ext cx="410856" cy="41085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8558084" y="3988031"/>
              <a:ext cx="336846" cy="3368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623327" y="3104440"/>
              <a:ext cx="2428216" cy="3753560"/>
            </a:xfrm>
            <a:prstGeom prst="rect">
              <a:avLst/>
            </a:prstGeom>
          </p:spPr>
        </p:pic>
      </p:grpSp>
      <p:grpSp>
        <p:nvGrpSpPr>
          <p:cNvPr id="6" name="グループ化 5"/>
          <p:cNvGrpSpPr/>
          <p:nvPr/>
        </p:nvGrpSpPr>
        <p:grpSpPr>
          <a:xfrm>
            <a:off x="1558990" y="298375"/>
            <a:ext cx="9169970" cy="650649"/>
            <a:chOff x="1558990" y="298375"/>
            <a:chExt cx="9169970" cy="650649"/>
          </a:xfrm>
        </p:grpSpPr>
        <p:sp>
          <p:nvSpPr>
            <p:cNvPr id="21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558990" y="298375"/>
              <a:ext cx="12099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　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2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703258" y="298375"/>
              <a:ext cx="83826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わ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9220138" y="298375"/>
              <a:ext cx="150882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たいせつ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0" y="1430318"/>
            <a:ext cx="12192000" cy="1250160"/>
            <a:chOff x="0" y="1430318"/>
            <a:chExt cx="12192000" cy="1250160"/>
          </a:xfrm>
        </p:grpSpPr>
        <p:sp>
          <p:nvSpPr>
            <p:cNvPr id="10" name="タイトル 1">
              <a:extLst>
                <a:ext uri="{FF2B5EF4-FFF2-40B4-BE49-F238E27FC236}">
                  <a16:creationId xmlns="" xmlns:a16="http://schemas.microsoft.com/office/drawing/2014/main" id="{0F082D6A-E8DD-4E95-8137-FF38B319C23C}"/>
                </a:ext>
              </a:extLst>
            </p:cNvPr>
            <p:cNvSpPr txBox="1">
              <a:spLocks/>
            </p:cNvSpPr>
            <p:nvPr/>
          </p:nvSpPr>
          <p:spPr>
            <a:xfrm>
              <a:off x="0" y="1872524"/>
              <a:ext cx="12192000" cy="80795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あなたの存在そのものが、友だちの力になる</a:t>
              </a:r>
            </a:p>
          </p:txBody>
        </p:sp>
        <p:sp>
          <p:nvSpPr>
            <p:cNvPr id="24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268508" y="1430318"/>
              <a:ext cx="207451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そんざい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5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6423593" y="1430318"/>
              <a:ext cx="207451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6" name="タイトル 1">
              <a:extLst>
                <a:ext uri="{FF2B5EF4-FFF2-40B4-BE49-F238E27FC236}">
                  <a16:creationId xmlns="" xmlns:a16="http://schemas.microsoft.com/office/drawing/2014/main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654444" y="1430318"/>
              <a:ext cx="207451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ちから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070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1004</Words>
  <PresentationFormat>ワイド画面</PresentationFormat>
  <Paragraphs>201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UD デジタル 教科書体 NK-B</vt:lpstr>
      <vt:lpstr>UD デジタル 教科書体 NK-R</vt:lpstr>
      <vt:lpstr>UD デジタル 教科書体 NP-B</vt:lpstr>
      <vt:lpstr>UD デジタル 教科書体 NP-R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悩んでいる人にとって 相談することは簡単ではない･･･</vt:lpstr>
      <vt:lpstr>友だちのことが気になるときは･･･</vt:lpstr>
      <vt:lpstr>もし、友だちが自分の悩みを 　　　　　　打ち明けてくれたら･･･</vt:lpstr>
      <vt:lpstr>話を聴いていると・・・</vt:lpstr>
      <vt:lpstr>気持ちを受け止めるために･･･</vt:lpstr>
      <vt:lpstr>気持ちを分かろうとすることが大切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2021-02-22T02:27:45Z</dcterms:created>
  <dcterms:modified xsi:type="dcterms:W3CDTF">2023-07-30T08:41:39Z</dcterms:modified>
</cp:coreProperties>
</file>