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handoutMasterIdLst>
    <p:handoutMasterId r:id="rId26"/>
  </p:handoutMasterIdLst>
  <p:sldIdLst>
    <p:sldId id="280" r:id="rId2"/>
    <p:sldId id="274" r:id="rId3"/>
    <p:sldId id="257" r:id="rId4"/>
    <p:sldId id="275" r:id="rId5"/>
    <p:sldId id="259" r:id="rId6"/>
    <p:sldId id="266" r:id="rId7"/>
    <p:sldId id="262" r:id="rId8"/>
    <p:sldId id="268" r:id="rId9"/>
    <p:sldId id="260" r:id="rId10"/>
    <p:sldId id="269" r:id="rId11"/>
    <p:sldId id="281" r:id="rId12"/>
    <p:sldId id="264" r:id="rId13"/>
    <p:sldId id="271" r:id="rId14"/>
    <p:sldId id="263" r:id="rId15"/>
    <p:sldId id="272" r:id="rId16"/>
    <p:sldId id="273" r:id="rId17"/>
    <p:sldId id="270" r:id="rId18"/>
    <p:sldId id="283" r:id="rId19"/>
    <p:sldId id="284" r:id="rId20"/>
    <p:sldId id="261" r:id="rId21"/>
    <p:sldId id="286" r:id="rId22"/>
    <p:sldId id="287" r:id="rId23"/>
    <p:sldId id="285" r:id="rId24"/>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705" autoAdjust="0"/>
  </p:normalViewPr>
  <p:slideViewPr>
    <p:cSldViewPr snapToGrid="0">
      <p:cViewPr varScale="1">
        <p:scale>
          <a:sx n="60" d="100"/>
          <a:sy n="60" d="100"/>
        </p:scale>
        <p:origin x="11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92F3BBF-3E37-47D3-97B4-E961C4941F29}" type="datetimeFigureOut">
              <a:rPr kumimoji="1" lang="ja-JP" altLang="en-US" smtClean="0"/>
              <a:t>2021/3/31</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1EB4E2CE-40E3-42A1-B43D-579E0CCEBDDF}" type="slidenum">
              <a:rPr kumimoji="1" lang="ja-JP" altLang="en-US" smtClean="0"/>
              <a:t>‹#›</a:t>
            </a:fld>
            <a:endParaRPr kumimoji="1" lang="ja-JP" altLang="en-US"/>
          </a:p>
        </p:txBody>
      </p:sp>
    </p:spTree>
    <p:extLst>
      <p:ext uri="{BB962C8B-B14F-4D97-AF65-F5344CB8AC3E}">
        <p14:creationId xmlns:p14="http://schemas.microsoft.com/office/powerpoint/2010/main" val="962407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AD30A0B-FC5B-4F24-A4FF-A6766CDA8AED}" type="datetimeFigureOut">
              <a:rPr kumimoji="1" lang="ja-JP" altLang="en-US" smtClean="0"/>
              <a:t>2021/3/31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989126E-760F-43FC-BEA2-9A8A6A3EA8D1}" type="slidenum">
              <a:rPr kumimoji="1" lang="ja-JP" altLang="en-US" smtClean="0"/>
              <a:t>‹#›</a:t>
            </a:fld>
            <a:endParaRPr kumimoji="1" lang="ja-JP" altLang="en-US"/>
          </a:p>
        </p:txBody>
      </p:sp>
    </p:spTree>
    <p:extLst>
      <p:ext uri="{BB962C8B-B14F-4D97-AF65-F5344CB8AC3E}">
        <p14:creationId xmlns:p14="http://schemas.microsoft.com/office/powerpoint/2010/main" val="41883614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989126E-760F-43FC-BEA2-9A8A6A3EA8D1}" type="slidenum">
              <a:rPr kumimoji="1" lang="ja-JP" altLang="en-US" smtClean="0"/>
              <a:t>6</a:t>
            </a:fld>
            <a:endParaRPr kumimoji="1" lang="ja-JP" altLang="en-US"/>
          </a:p>
        </p:txBody>
      </p:sp>
    </p:spTree>
    <p:extLst>
      <p:ext uri="{BB962C8B-B14F-4D97-AF65-F5344CB8AC3E}">
        <p14:creationId xmlns:p14="http://schemas.microsoft.com/office/powerpoint/2010/main" val="357031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人がコミュニケーションを取るときには、その話の内容だけでなく、表情やしぐさ、声のトーンや大きさなどからも情報を得ています。 </a:t>
            </a:r>
          </a:p>
          <a:p>
            <a:r>
              <a:rPr kumimoji="1" lang="ja-JP" altLang="en-US" dirty="0"/>
              <a:t>その中で重要視されるのは何か？という研究をしたのが、アメリカの心理学者アルバート・メラビアン。</a:t>
            </a:r>
          </a:p>
          <a:p>
            <a:r>
              <a:rPr kumimoji="1" lang="ja-JP" altLang="en-US" dirty="0"/>
              <a:t>そのメラビアンが提唱したのが「メラビアンの法則」です。  </a:t>
            </a:r>
          </a:p>
          <a:p>
            <a:endParaRPr kumimoji="1" lang="ja-JP" altLang="en-US" dirty="0"/>
          </a:p>
          <a:p>
            <a:r>
              <a:rPr kumimoji="1" lang="ja-JP" altLang="en-US" dirty="0"/>
              <a:t>それによると、人がコミュニケーションで重視する割合は、</a:t>
            </a:r>
          </a:p>
          <a:p>
            <a:r>
              <a:rPr kumimoji="1" lang="ja-JP" altLang="en-US" dirty="0"/>
              <a:t>「見た目</a:t>
            </a:r>
            <a:r>
              <a:rPr kumimoji="1" lang="en-US" altLang="ja-JP" dirty="0"/>
              <a:t>/</a:t>
            </a:r>
            <a:r>
              <a:rPr kumimoji="1" lang="ja-JP" altLang="en-US" dirty="0"/>
              <a:t>表情</a:t>
            </a:r>
            <a:r>
              <a:rPr kumimoji="1" lang="en-US" altLang="ja-JP" dirty="0"/>
              <a:t>/</a:t>
            </a:r>
            <a:r>
              <a:rPr kumimoji="1" lang="ja-JP" altLang="en-US" dirty="0"/>
              <a:t>しぐさ</a:t>
            </a:r>
            <a:r>
              <a:rPr kumimoji="1" lang="en-US" altLang="ja-JP" dirty="0"/>
              <a:t>/</a:t>
            </a:r>
            <a:r>
              <a:rPr kumimoji="1" lang="ja-JP" altLang="en-US" dirty="0"/>
              <a:t>視線など」の視覚情報が</a:t>
            </a:r>
            <a:r>
              <a:rPr kumimoji="1" lang="en-US" altLang="ja-JP" dirty="0"/>
              <a:t>55% </a:t>
            </a:r>
            <a:r>
              <a:rPr kumimoji="1" lang="ja-JP" altLang="en-US" dirty="0"/>
              <a:t>、</a:t>
            </a:r>
          </a:p>
          <a:p>
            <a:r>
              <a:rPr kumimoji="1" lang="ja-JP" altLang="en-US" dirty="0"/>
              <a:t>「声のトーン</a:t>
            </a:r>
            <a:r>
              <a:rPr kumimoji="1" lang="en-US" altLang="ja-JP" dirty="0"/>
              <a:t>/</a:t>
            </a:r>
            <a:r>
              <a:rPr kumimoji="1" lang="ja-JP" altLang="en-US" dirty="0"/>
              <a:t>話す速さ</a:t>
            </a:r>
            <a:r>
              <a:rPr kumimoji="1" lang="en-US" altLang="ja-JP" dirty="0"/>
              <a:t>/</a:t>
            </a:r>
            <a:r>
              <a:rPr kumimoji="1" lang="ja-JP" altLang="en-US" dirty="0"/>
              <a:t>声の大きさ</a:t>
            </a:r>
            <a:r>
              <a:rPr kumimoji="1" lang="en-US" altLang="ja-JP" dirty="0"/>
              <a:t>/</a:t>
            </a:r>
            <a:r>
              <a:rPr kumimoji="1" lang="ja-JP" altLang="en-US" dirty="0"/>
              <a:t>口調など」の聴覚情報が</a:t>
            </a:r>
            <a:r>
              <a:rPr kumimoji="1" lang="en-US" altLang="ja-JP" dirty="0"/>
              <a:t>38%</a:t>
            </a:r>
            <a:r>
              <a:rPr kumimoji="1" lang="ja-JP" altLang="en-US" dirty="0"/>
              <a:t>、</a:t>
            </a:r>
          </a:p>
          <a:p>
            <a:r>
              <a:rPr kumimoji="1" lang="ja-JP" altLang="en-US" dirty="0"/>
              <a:t>「話の内容など」の言語情報が</a:t>
            </a:r>
            <a:r>
              <a:rPr kumimoji="1" lang="en-US" altLang="ja-JP" dirty="0"/>
              <a:t>7%</a:t>
            </a:r>
            <a:r>
              <a:rPr kumimoji="1" lang="ja-JP" altLang="en-US" dirty="0"/>
              <a:t>　と言われています。</a:t>
            </a:r>
            <a:endParaRPr kumimoji="1" lang="en-US" altLang="ja-JP" dirty="0"/>
          </a:p>
          <a:p>
            <a:endParaRPr kumimoji="1" lang="en-US" altLang="ja-JP" dirty="0"/>
          </a:p>
          <a:p>
            <a:r>
              <a:rPr kumimoji="1" lang="ja-JP" altLang="en-US" dirty="0"/>
              <a:t>対面でのコミュニケーション</a:t>
            </a:r>
          </a:p>
          <a:p>
            <a:r>
              <a:rPr kumimoji="1" lang="ja-JP" altLang="en-US" dirty="0"/>
              <a:t>　・無意識に相手の表情や気持ちを想像して話している。</a:t>
            </a:r>
          </a:p>
          <a:p>
            <a:endParaRPr kumimoji="1" lang="ja-JP" altLang="en-US" dirty="0"/>
          </a:p>
        </p:txBody>
      </p:sp>
      <p:sp>
        <p:nvSpPr>
          <p:cNvPr id="4" name="スライド番号プレースホルダー 3"/>
          <p:cNvSpPr>
            <a:spLocks noGrp="1"/>
          </p:cNvSpPr>
          <p:nvPr>
            <p:ph type="sldNum" sz="quarter" idx="5"/>
          </p:nvPr>
        </p:nvSpPr>
        <p:spPr/>
        <p:txBody>
          <a:bodyPr/>
          <a:lstStyle/>
          <a:p>
            <a:fld id="{4989126E-760F-43FC-BEA2-9A8A6A3EA8D1}" type="slidenum">
              <a:rPr kumimoji="1" lang="ja-JP" altLang="en-US" smtClean="0"/>
              <a:t>9</a:t>
            </a:fld>
            <a:endParaRPr kumimoji="1" lang="ja-JP" altLang="en-US"/>
          </a:p>
        </p:txBody>
      </p:sp>
    </p:spTree>
    <p:extLst>
      <p:ext uri="{BB962C8B-B14F-4D97-AF65-F5344CB8AC3E}">
        <p14:creationId xmlns:p14="http://schemas.microsoft.com/office/powerpoint/2010/main" val="237686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989126E-760F-43FC-BEA2-9A8A6A3EA8D1}" type="slidenum">
              <a:rPr kumimoji="1" lang="ja-JP" altLang="en-US" smtClean="0"/>
              <a:t>14</a:t>
            </a:fld>
            <a:endParaRPr kumimoji="1" lang="ja-JP" altLang="en-US"/>
          </a:p>
        </p:txBody>
      </p:sp>
    </p:spTree>
    <p:extLst>
      <p:ext uri="{BB962C8B-B14F-4D97-AF65-F5344CB8AC3E}">
        <p14:creationId xmlns:p14="http://schemas.microsoft.com/office/powerpoint/2010/main" val="209012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89126E-760F-43FC-BEA2-9A8A6A3EA8D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7382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989126E-760F-43FC-BEA2-9A8A6A3EA8D1}" type="slidenum">
              <a:rPr kumimoji="1" lang="ja-JP" altLang="en-US" smtClean="0"/>
              <a:t>20</a:t>
            </a:fld>
            <a:endParaRPr kumimoji="1" lang="ja-JP" altLang="en-US"/>
          </a:p>
        </p:txBody>
      </p:sp>
    </p:spTree>
    <p:extLst>
      <p:ext uri="{BB962C8B-B14F-4D97-AF65-F5344CB8AC3E}">
        <p14:creationId xmlns:p14="http://schemas.microsoft.com/office/powerpoint/2010/main" val="415861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989126E-760F-43FC-BEA2-9A8A6A3EA8D1}" type="slidenum">
              <a:rPr kumimoji="1" lang="ja-JP" altLang="en-US" smtClean="0"/>
              <a:t>23</a:t>
            </a:fld>
            <a:endParaRPr kumimoji="1" lang="ja-JP" altLang="en-US"/>
          </a:p>
        </p:txBody>
      </p:sp>
    </p:spTree>
    <p:extLst>
      <p:ext uri="{BB962C8B-B14F-4D97-AF65-F5344CB8AC3E}">
        <p14:creationId xmlns:p14="http://schemas.microsoft.com/office/powerpoint/2010/main" val="2404728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D1B9D55-3F35-4657-A9A3-EBD5D3DF0E37}" type="datetime1">
              <a:rPr kumimoji="1" lang="ja-JP" altLang="en-US" smtClean="0"/>
              <a:t>2021/3/31</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45F6EC25-7A39-409C-9AC0-20084A642E1D}"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31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31A7711-977A-4001-A69F-7D4552107B03}" type="datetime1">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spTree>
    <p:extLst>
      <p:ext uri="{BB962C8B-B14F-4D97-AF65-F5344CB8AC3E}">
        <p14:creationId xmlns:p14="http://schemas.microsoft.com/office/powerpoint/2010/main" val="363442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9BEBD78-7550-4E74-BE8D-47941EDE3DB3}"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09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FF45D17-8687-4780-BE4E-B1F90DF7D627}"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03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7D87A-8A3C-4F03-BB14-A6AA02239267}"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spTree>
    <p:extLst>
      <p:ext uri="{BB962C8B-B14F-4D97-AF65-F5344CB8AC3E}">
        <p14:creationId xmlns:p14="http://schemas.microsoft.com/office/powerpoint/2010/main" val="319280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6E22866-084B-434D-812E-452081EEF5F2}"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483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BC179B0-C84C-4468-8BA2-223A590C1843}"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7504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6EA6E1-4D8E-46BD-A796-59C24E4D2C45}"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8593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561203-D5FD-471C-BA53-A231B1EF9B6D}"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8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DA6262-F098-48A3-A3D4-974FDBFAFD9A}"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spTree>
    <p:extLst>
      <p:ext uri="{BB962C8B-B14F-4D97-AF65-F5344CB8AC3E}">
        <p14:creationId xmlns:p14="http://schemas.microsoft.com/office/powerpoint/2010/main" val="62391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E02A3C-6E3F-4571-83B0-426E530B2F8C}" type="datetime1">
              <a:rPr kumimoji="1" lang="ja-JP" altLang="en-US" smtClean="0"/>
              <a:t>2021/3/31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86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5FF7B4D-F03F-4ADA-967C-2AB0E0013A48}" type="datetime1">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spTree>
    <p:extLst>
      <p:ext uri="{BB962C8B-B14F-4D97-AF65-F5344CB8AC3E}">
        <p14:creationId xmlns:p14="http://schemas.microsoft.com/office/powerpoint/2010/main" val="244796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BF0FE0-FB9A-4AEC-9228-847A461222EA}" type="datetime1">
              <a:rPr kumimoji="1" lang="ja-JP" altLang="en-US" smtClean="0"/>
              <a:t>2021/3/31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6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3DE9A5D-7614-4E6F-B5DB-4FA4B621E992}" type="datetime1">
              <a:rPr kumimoji="1" lang="ja-JP" altLang="en-US" smtClean="0"/>
              <a:t>2021/3/31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627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F6693-094A-4BAA-8F15-2C3CD415561F}" type="datetime1">
              <a:rPr kumimoji="1" lang="ja-JP" altLang="en-US" smtClean="0"/>
              <a:t>2021/3/31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spTree>
    <p:extLst>
      <p:ext uri="{BB962C8B-B14F-4D97-AF65-F5344CB8AC3E}">
        <p14:creationId xmlns:p14="http://schemas.microsoft.com/office/powerpoint/2010/main" val="21365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77E6CF-9D2C-478B-95E6-87332ABD36FB}" type="datetime1">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655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EA121D-2BD4-42A1-BF53-2C2C0DC13001}" type="datetime1">
              <a:rPr kumimoji="1" lang="ja-JP" altLang="en-US" smtClean="0"/>
              <a:t>2021/3/31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5F6EC25-7A39-409C-9AC0-20084A642E1D}" type="slidenum">
              <a:rPr kumimoji="1" lang="ja-JP" altLang="en-US" smtClean="0"/>
              <a:t>‹#›</a:t>
            </a:fld>
            <a:endParaRPr kumimoji="1" lang="ja-JP" altLang="en-US"/>
          </a:p>
        </p:txBody>
      </p:sp>
    </p:spTree>
    <p:extLst>
      <p:ext uri="{BB962C8B-B14F-4D97-AF65-F5344CB8AC3E}">
        <p14:creationId xmlns:p14="http://schemas.microsoft.com/office/powerpoint/2010/main" val="178702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0669FE-9F19-48CC-8FBE-EB7FE772A1F4}" type="datetime1">
              <a:rPr kumimoji="1" lang="ja-JP" altLang="en-US" smtClean="0"/>
              <a:t>2021/3/31</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F6EC25-7A39-409C-9AC0-20084A642E1D}" type="slidenum">
              <a:rPr kumimoji="1" lang="ja-JP" altLang="en-US" smtClean="0"/>
              <a:t>‹#›</a:t>
            </a:fld>
            <a:endParaRPr kumimoji="1" lang="ja-JP" altLang="en-US"/>
          </a:p>
        </p:txBody>
      </p:sp>
    </p:spTree>
    <p:extLst>
      <p:ext uri="{BB962C8B-B14F-4D97-AF65-F5344CB8AC3E}">
        <p14:creationId xmlns:p14="http://schemas.microsoft.com/office/powerpoint/2010/main" val="9803133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ftr="0" dt="0"/>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2B51ED-B43E-483F-8447-1DCD58AF9FBA}"/>
              </a:ext>
            </a:extLst>
          </p:cNvPr>
          <p:cNvSpPr>
            <a:spLocks noGrp="1"/>
          </p:cNvSpPr>
          <p:nvPr>
            <p:ph type="title"/>
          </p:nvPr>
        </p:nvSpPr>
        <p:spPr/>
        <p:txBody>
          <a:bodyPr/>
          <a:lstStyle/>
          <a:p>
            <a:r>
              <a:rPr kumimoji="1" lang="ja-JP" altLang="en-US" b="1" dirty="0">
                <a:effectLst>
                  <a:outerShdw blurRad="38100" dist="38100" dir="2700000" algn="tl">
                    <a:srgbClr val="000000">
                      <a:alpha val="43137"/>
                    </a:srgbClr>
                  </a:outerShdw>
                </a:effectLst>
              </a:rPr>
              <a:t>適切なコミュニケーションを考える</a:t>
            </a:r>
          </a:p>
        </p:txBody>
      </p:sp>
      <p:sp>
        <p:nvSpPr>
          <p:cNvPr id="3" name="テキスト プレースホルダー 2">
            <a:extLst>
              <a:ext uri="{FF2B5EF4-FFF2-40B4-BE49-F238E27FC236}">
                <a16:creationId xmlns:a16="http://schemas.microsoft.com/office/drawing/2014/main" id="{B6DEA4BE-226C-42CC-ABFF-8D9A623ADE98}"/>
              </a:ext>
            </a:extLst>
          </p:cNvPr>
          <p:cNvSpPr>
            <a:spLocks noGrp="1"/>
          </p:cNvSpPr>
          <p:nvPr>
            <p:ph type="body" idx="1"/>
          </p:nvPr>
        </p:nvSpPr>
        <p:spPr>
          <a:xfrm>
            <a:off x="2015067" y="3846051"/>
            <a:ext cx="8158690" cy="954547"/>
          </a:xfrm>
        </p:spPr>
        <p:txBody>
          <a:bodyPr anchor="b">
            <a:normAutofit/>
          </a:bodyPr>
          <a:lstStyle/>
          <a:p>
            <a:r>
              <a:rPr kumimoji="1" lang="ja-JP" altLang="en-US" sz="4000" b="1" dirty="0">
                <a:solidFill>
                  <a:schemeClr val="accent3">
                    <a:lumMod val="75000"/>
                  </a:schemeClr>
                </a:solidFill>
                <a:latin typeface="メイリオ" panose="020B0604030504040204" pitchFamily="50" charset="-128"/>
                <a:ea typeface="メイリオ" panose="020B0604030504040204" pitchFamily="50" charset="-128"/>
              </a:rPr>
              <a:t>レッスン</a:t>
            </a:r>
            <a:r>
              <a:rPr kumimoji="1" lang="en-US" altLang="ja-JP" sz="4000" b="1" dirty="0">
                <a:solidFill>
                  <a:schemeClr val="accent3">
                    <a:lumMod val="75000"/>
                  </a:schemeClr>
                </a:solidFill>
                <a:latin typeface="メイリオ" panose="020B0604030504040204" pitchFamily="50" charset="-128"/>
                <a:ea typeface="メイリオ" panose="020B0604030504040204" pitchFamily="50" charset="-128"/>
              </a:rPr>
              <a:t>1</a:t>
            </a:r>
          </a:p>
        </p:txBody>
      </p:sp>
      <p:sp>
        <p:nvSpPr>
          <p:cNvPr id="4" name="スライド番号プレースホルダー 3"/>
          <p:cNvSpPr>
            <a:spLocks noGrp="1"/>
          </p:cNvSpPr>
          <p:nvPr>
            <p:ph type="sldNum" sz="quarter" idx="12"/>
          </p:nvPr>
        </p:nvSpPr>
        <p:spPr/>
        <p:txBody>
          <a:bodyPr/>
          <a:lstStyle/>
          <a:p>
            <a:fld id="{45F6EC25-7A39-409C-9AC0-20084A642E1D}" type="slidenum">
              <a:rPr kumimoji="1" lang="ja-JP" altLang="en-US" smtClean="0"/>
              <a:t>1</a:t>
            </a:fld>
            <a:endParaRPr kumimoji="1" lang="ja-JP" altLang="en-US"/>
          </a:p>
        </p:txBody>
      </p:sp>
    </p:spTree>
    <p:extLst>
      <p:ext uri="{BB962C8B-B14F-4D97-AF65-F5344CB8AC3E}">
        <p14:creationId xmlns:p14="http://schemas.microsoft.com/office/powerpoint/2010/main" val="1267855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642E3C1-06ED-4485-88E5-B5224D089EB1}"/>
              </a:ext>
            </a:extLst>
          </p:cNvPr>
          <p:cNvSpPr txBox="1"/>
          <p:nvPr/>
        </p:nvSpPr>
        <p:spPr>
          <a:xfrm>
            <a:off x="465514" y="684338"/>
            <a:ext cx="11205555" cy="5489323"/>
          </a:xfrm>
          <a:prstGeom prst="rect">
            <a:avLst/>
          </a:prstGeom>
          <a:noFill/>
        </p:spPr>
        <p:txBody>
          <a:bodyPr wrap="square">
            <a:spAutoFit/>
          </a:bodyPr>
          <a:lstStyle/>
          <a:p>
            <a:pPr algn="just">
              <a:lnSpc>
                <a:spcPts val="4700"/>
              </a:lnSpc>
            </a:pPr>
            <a:r>
              <a:rPr lang="ja-JP" altLang="en-US" sz="2400" b="0" i="0" u="none" strike="noStrike" baseline="0" dirty="0">
                <a:solidFill>
                  <a:srgbClr val="000000"/>
                </a:solidFill>
                <a:latin typeface="メイリオ" panose="020B0604030504040204" pitchFamily="50" charset="-128"/>
                <a:ea typeface="メイリオ" panose="020B0604030504040204" pitchFamily="50" charset="-128"/>
              </a:rPr>
              <a:t>　</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まとめと振り返り　</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○同じ言葉・同じ行為でも、人によって感じ方が違うこと</a:t>
            </a: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○文字だけで伝えるやりとりは、正確に感情まで伝わらな　</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いので、さらに誤解が生じやすいこと</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2400" b="0" i="0" u="none" strike="noStrike" baseline="0" dirty="0">
                <a:solidFill>
                  <a:srgbClr val="00B050"/>
                </a:solidFill>
                <a:latin typeface="メイリオ" panose="020B0604030504040204" pitchFamily="50" charset="-128"/>
                <a:ea typeface="メイリオ" panose="020B0604030504040204" pitchFamily="50" charset="-128"/>
              </a:rPr>
              <a:t>　◆</a:t>
            </a:r>
            <a:r>
              <a:rPr lang="ja-JP" altLang="en-US" sz="2400" b="1" i="0" u="none" strike="noStrike" baseline="0" dirty="0">
                <a:solidFill>
                  <a:srgbClr val="00B050"/>
                </a:solidFill>
                <a:latin typeface="メイリオ" panose="020B0604030504040204" pitchFamily="50" charset="-128"/>
                <a:ea typeface="メイリオ" panose="020B0604030504040204" pitchFamily="50" charset="-128"/>
              </a:rPr>
              <a:t>発信するときは、</a:t>
            </a:r>
            <a:endParaRPr lang="en-US" altLang="ja-JP" sz="2400" b="1" i="0" u="none" strike="noStrike" baseline="0" dirty="0">
              <a:solidFill>
                <a:srgbClr val="00B050"/>
              </a:solidFill>
              <a:latin typeface="メイリオ" panose="020B0604030504040204" pitchFamily="50" charset="-128"/>
              <a:ea typeface="メイリオ" panose="020B0604030504040204" pitchFamily="50" charset="-128"/>
            </a:endParaRPr>
          </a:p>
          <a:p>
            <a:pPr algn="just">
              <a:lnSpc>
                <a:spcPts val="4700"/>
              </a:lnSpc>
            </a:pPr>
            <a:r>
              <a:rPr lang="ja-JP" altLang="en-US" sz="2400" b="1" i="0" u="none" strike="noStrike" baseline="0" dirty="0">
                <a:solidFill>
                  <a:srgbClr val="00B050"/>
                </a:solidFill>
                <a:latin typeface="メイリオ" panose="020B0604030504040204" pitchFamily="50" charset="-128"/>
                <a:ea typeface="メイリオ" panose="020B0604030504040204" pitchFamily="50" charset="-128"/>
              </a:rPr>
              <a:t>　　相手の立場で読み直し、自分の言いたいことが正しく伝わるか考えてみる</a:t>
            </a:r>
            <a:endParaRPr lang="en-US" altLang="ja-JP" sz="2400" b="1" i="0" u="none" strike="noStrike" baseline="0" dirty="0">
              <a:solidFill>
                <a:srgbClr val="00B050"/>
              </a:solidFill>
              <a:latin typeface="メイリオ" panose="020B0604030504040204" pitchFamily="50" charset="-128"/>
              <a:ea typeface="メイリオ" panose="020B0604030504040204" pitchFamily="50" charset="-128"/>
            </a:endParaRPr>
          </a:p>
          <a:p>
            <a:pPr algn="just">
              <a:lnSpc>
                <a:spcPts val="4700"/>
              </a:lnSpc>
            </a:pPr>
            <a:r>
              <a:rPr lang="ja-JP" altLang="en-US" sz="2800" b="0" i="0" u="none" strike="noStrike" baseline="0" dirty="0">
                <a:solidFill>
                  <a:srgbClr val="00B050"/>
                </a:solidFill>
                <a:latin typeface="メイリオ" panose="020B0604030504040204" pitchFamily="50" charset="-128"/>
                <a:ea typeface="メイリオ" panose="020B0604030504040204" pitchFamily="50" charset="-128"/>
              </a:rPr>
              <a:t>　◆</a:t>
            </a:r>
            <a:r>
              <a:rPr lang="ja-JP" altLang="en-US" sz="2400" b="1" i="0" u="none" strike="noStrike" baseline="0" dirty="0">
                <a:solidFill>
                  <a:srgbClr val="00B050"/>
                </a:solidFill>
                <a:latin typeface="メイリオ" panose="020B0604030504040204" pitchFamily="50" charset="-128"/>
                <a:ea typeface="メイリオ" panose="020B0604030504040204" pitchFamily="50" charset="-128"/>
              </a:rPr>
              <a:t>受け取ったときは、</a:t>
            </a:r>
            <a:endParaRPr lang="en-US" altLang="ja-JP" sz="2400" b="1" i="0" u="none" strike="noStrike" baseline="0" dirty="0">
              <a:solidFill>
                <a:srgbClr val="00B050"/>
              </a:solidFill>
              <a:latin typeface="メイリオ" panose="020B0604030504040204" pitchFamily="50" charset="-128"/>
              <a:ea typeface="メイリオ" panose="020B0604030504040204" pitchFamily="50" charset="-128"/>
            </a:endParaRPr>
          </a:p>
          <a:p>
            <a:pPr algn="just">
              <a:lnSpc>
                <a:spcPts val="4700"/>
              </a:lnSpc>
            </a:pPr>
            <a:r>
              <a:rPr lang="ja-JP" altLang="en-US" sz="2400" b="1" i="0" u="none" strike="noStrike" baseline="0" dirty="0">
                <a:solidFill>
                  <a:srgbClr val="00B050"/>
                </a:solidFill>
                <a:latin typeface="メイリオ" panose="020B0604030504040204" pitchFamily="50" charset="-128"/>
                <a:ea typeface="メイリオ" panose="020B0604030504040204" pitchFamily="50" charset="-128"/>
              </a:rPr>
              <a:t>　　相手が何を言いたいのか、相手の気持ちになって考えることも大切</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a:t>
            </a:r>
          </a:p>
        </p:txBody>
      </p:sp>
      <p:sp>
        <p:nvSpPr>
          <p:cNvPr id="3" name="スライド番号プレースホルダー 2"/>
          <p:cNvSpPr>
            <a:spLocks noGrp="1"/>
          </p:cNvSpPr>
          <p:nvPr>
            <p:ph type="sldNum" sz="quarter" idx="12"/>
          </p:nvPr>
        </p:nvSpPr>
        <p:spPr/>
        <p:txBody>
          <a:bodyPr/>
          <a:lstStyle/>
          <a:p>
            <a:fld id="{45F6EC25-7A39-409C-9AC0-20084A642E1D}" type="slidenum">
              <a:rPr kumimoji="1" lang="ja-JP" altLang="en-US" smtClean="0"/>
              <a:t>10</a:t>
            </a:fld>
            <a:endParaRPr kumimoji="1" lang="ja-JP" altLang="en-US"/>
          </a:p>
        </p:txBody>
      </p:sp>
    </p:spTree>
    <p:extLst>
      <p:ext uri="{BB962C8B-B14F-4D97-AF65-F5344CB8AC3E}">
        <p14:creationId xmlns:p14="http://schemas.microsoft.com/office/powerpoint/2010/main" val="2896565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2B51ED-B43E-483F-8447-1DCD58AF9FBA}"/>
              </a:ext>
            </a:extLst>
          </p:cNvPr>
          <p:cNvSpPr>
            <a:spLocks noGrp="1"/>
          </p:cNvSpPr>
          <p:nvPr>
            <p:ph type="title"/>
          </p:nvPr>
        </p:nvSpPr>
        <p:spPr/>
        <p:txBody>
          <a:bodyPr/>
          <a:lstStyle/>
          <a:p>
            <a:r>
              <a:rPr kumimoji="1" lang="ja-JP" altLang="en-US" b="1" dirty="0">
                <a:effectLst>
                  <a:outerShdw blurRad="38100" dist="38100" dir="2700000" algn="tl">
                    <a:srgbClr val="000000">
                      <a:alpha val="43137"/>
                    </a:srgbClr>
                  </a:outerShdw>
                </a:effectLst>
              </a:rPr>
              <a:t>ＳＮＳを投稿する前に考えること</a:t>
            </a:r>
          </a:p>
        </p:txBody>
      </p:sp>
      <p:sp>
        <p:nvSpPr>
          <p:cNvPr id="3" name="テキスト プレースホルダー 2">
            <a:extLst>
              <a:ext uri="{FF2B5EF4-FFF2-40B4-BE49-F238E27FC236}">
                <a16:creationId xmlns:a16="http://schemas.microsoft.com/office/drawing/2014/main" id="{88DE09A0-4A50-4A25-9255-209FE0C18F83}"/>
              </a:ext>
            </a:extLst>
          </p:cNvPr>
          <p:cNvSpPr>
            <a:spLocks noGrp="1"/>
          </p:cNvSpPr>
          <p:nvPr>
            <p:ph type="body" idx="1"/>
          </p:nvPr>
        </p:nvSpPr>
        <p:spPr>
          <a:xfrm>
            <a:off x="2015067" y="3846051"/>
            <a:ext cx="8158690" cy="954547"/>
          </a:xfrm>
        </p:spPr>
        <p:txBody>
          <a:bodyPr anchor="b">
            <a:normAutofit/>
          </a:bodyPr>
          <a:lstStyle/>
          <a:p>
            <a:r>
              <a:rPr kumimoji="1" lang="ja-JP" altLang="en-US" sz="4000" b="1" dirty="0">
                <a:solidFill>
                  <a:schemeClr val="accent3">
                    <a:lumMod val="75000"/>
                  </a:schemeClr>
                </a:solidFill>
                <a:latin typeface="メイリオ" panose="020B0604030504040204" pitchFamily="50" charset="-128"/>
                <a:ea typeface="メイリオ" panose="020B0604030504040204" pitchFamily="50" charset="-128"/>
              </a:rPr>
              <a:t>レッスン</a:t>
            </a:r>
            <a:r>
              <a:rPr kumimoji="1" lang="en-US" altLang="ja-JP" sz="4000" b="1" dirty="0">
                <a:solidFill>
                  <a:schemeClr val="accent3">
                    <a:lumMod val="75000"/>
                  </a:schemeClr>
                </a:solidFill>
                <a:latin typeface="メイリオ" panose="020B0604030504040204" pitchFamily="50" charset="-128"/>
                <a:ea typeface="メイリオ" panose="020B0604030504040204" pitchFamily="50" charset="-128"/>
              </a:rPr>
              <a:t>2</a:t>
            </a:r>
          </a:p>
        </p:txBody>
      </p:sp>
      <p:sp>
        <p:nvSpPr>
          <p:cNvPr id="4" name="スライド番号プレースホルダー 3"/>
          <p:cNvSpPr>
            <a:spLocks noGrp="1"/>
          </p:cNvSpPr>
          <p:nvPr>
            <p:ph type="sldNum" sz="quarter" idx="12"/>
          </p:nvPr>
        </p:nvSpPr>
        <p:spPr/>
        <p:txBody>
          <a:bodyPr/>
          <a:lstStyle/>
          <a:p>
            <a:fld id="{45F6EC25-7A39-409C-9AC0-20084A642E1D}" type="slidenum">
              <a:rPr kumimoji="1" lang="ja-JP" altLang="en-US" smtClean="0"/>
              <a:t>11</a:t>
            </a:fld>
            <a:endParaRPr kumimoji="1" lang="ja-JP" altLang="en-US"/>
          </a:p>
        </p:txBody>
      </p:sp>
    </p:spTree>
    <p:extLst>
      <p:ext uri="{BB962C8B-B14F-4D97-AF65-F5344CB8AC3E}">
        <p14:creationId xmlns:p14="http://schemas.microsoft.com/office/powerpoint/2010/main" val="3592075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96B11FF-EF77-4F0D-9FD3-2357832F8117}"/>
              </a:ext>
            </a:extLst>
          </p:cNvPr>
          <p:cNvSpPr txBox="1"/>
          <p:nvPr/>
        </p:nvSpPr>
        <p:spPr>
          <a:xfrm>
            <a:off x="964276" y="684338"/>
            <a:ext cx="10324408" cy="5489323"/>
          </a:xfrm>
          <a:prstGeom prst="rect">
            <a:avLst/>
          </a:prstGeom>
          <a:noFill/>
        </p:spPr>
        <p:txBody>
          <a:bodyPr wrap="square">
            <a:spAutoFit/>
          </a:bodyPr>
          <a:lstStyle/>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レッスン</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2【</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はじめに</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前回のプログラムを通して学んだ「自分と他人の捉え方、感じ方の違い＝感覚のズレ」を踏まえ、ＳＮＳ上でのコミュニケーションのトラブルを防ぐための学習を、グループワークを通して行います。ワークには、「一つの答え」があるわけではありません。自分たちで上手なネットコミュニケーションのあり方について、最適解を一緒に考えてみましょう。</a:t>
            </a:r>
          </a:p>
        </p:txBody>
      </p:sp>
      <p:sp>
        <p:nvSpPr>
          <p:cNvPr id="2" name="スライド番号プレースホルダー 1"/>
          <p:cNvSpPr>
            <a:spLocks noGrp="1"/>
          </p:cNvSpPr>
          <p:nvPr>
            <p:ph type="sldNum" sz="quarter" idx="12"/>
          </p:nvPr>
        </p:nvSpPr>
        <p:spPr/>
        <p:txBody>
          <a:bodyPr/>
          <a:lstStyle/>
          <a:p>
            <a:fld id="{45F6EC25-7A39-409C-9AC0-20084A642E1D}" type="slidenum">
              <a:rPr kumimoji="1" lang="ja-JP" altLang="en-US" smtClean="0"/>
              <a:t>12</a:t>
            </a:fld>
            <a:endParaRPr kumimoji="1" lang="ja-JP" altLang="en-US"/>
          </a:p>
        </p:txBody>
      </p:sp>
    </p:spTree>
    <p:extLst>
      <p:ext uri="{BB962C8B-B14F-4D97-AF65-F5344CB8AC3E}">
        <p14:creationId xmlns:p14="http://schemas.microsoft.com/office/powerpoint/2010/main" val="3037723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96B11FF-EF77-4F0D-9FD3-2357832F8117}"/>
              </a:ext>
            </a:extLst>
          </p:cNvPr>
          <p:cNvSpPr txBox="1"/>
          <p:nvPr/>
        </p:nvSpPr>
        <p:spPr>
          <a:xfrm>
            <a:off x="665018" y="684338"/>
            <a:ext cx="10930633" cy="1720984"/>
          </a:xfrm>
          <a:prstGeom prst="rect">
            <a:avLst/>
          </a:prstGeom>
          <a:noFill/>
        </p:spPr>
        <p:txBody>
          <a:bodyPr wrap="square">
            <a:spAutoFit/>
          </a:bodyPr>
          <a:lstStyle/>
          <a:p>
            <a:pPr algn="just">
              <a:lnSpc>
                <a:spcPts val="4700"/>
              </a:lnSpc>
            </a:pPr>
            <a:r>
              <a:rPr lang="ja-JP" altLang="en-US" sz="2400" b="0" i="0" u="none" strike="noStrike" baseline="0" dirty="0">
                <a:solidFill>
                  <a:srgbClr val="000000"/>
                </a:solidFill>
                <a:latin typeface="メイリオ" panose="020B0604030504040204" pitchFamily="50" charset="-128"/>
                <a:ea typeface="メイリオ" panose="020B0604030504040204" pitchFamily="50" charset="-128"/>
              </a:rPr>
              <a:t>　</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アイスブレーキング　</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p>
          <a:p>
            <a:pPr algn="just">
              <a:lnSpc>
                <a:spcPts val="4000"/>
              </a:lnSpc>
            </a:pP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 </a:t>
            </a:r>
            <a:r>
              <a:rPr lang="ja-JP" altLang="en-US" sz="3200" b="0" i="0" u="none" strike="noStrike" baseline="0" dirty="0" smtClean="0">
                <a:solidFill>
                  <a:srgbClr val="000000"/>
                </a:solidFill>
                <a:latin typeface="メイリオ" panose="020B0604030504040204" pitchFamily="50" charset="-128"/>
                <a:ea typeface="メイリオ" panose="020B0604030504040204" pitchFamily="50" charset="-128"/>
              </a:rPr>
              <a:t>　あなたが、クラスの友だちからされて「いやだな」と</a:t>
            </a:r>
            <a:endParaRPr lang="en-US" altLang="ja-JP" sz="3200" b="0" i="0" u="none" strike="noStrike" baseline="0" dirty="0" smtClean="0">
              <a:solidFill>
                <a:srgbClr val="000000"/>
              </a:solidFill>
              <a:latin typeface="メイリオ" panose="020B0604030504040204" pitchFamily="50" charset="-128"/>
              <a:ea typeface="メイリオ" panose="020B0604030504040204" pitchFamily="50" charset="-128"/>
            </a:endParaRPr>
          </a:p>
          <a:p>
            <a:pPr algn="just">
              <a:lnSpc>
                <a:spcPts val="40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感じる順にカードに番号をつけてみましょう。</a:t>
            </a:r>
          </a:p>
        </p:txBody>
      </p:sp>
      <p:sp>
        <p:nvSpPr>
          <p:cNvPr id="2" name="スライド番号プレースホルダー 1"/>
          <p:cNvSpPr>
            <a:spLocks noGrp="1"/>
          </p:cNvSpPr>
          <p:nvPr>
            <p:ph type="sldNum" sz="quarter" idx="12"/>
          </p:nvPr>
        </p:nvSpPr>
        <p:spPr/>
        <p:txBody>
          <a:bodyPr/>
          <a:lstStyle/>
          <a:p>
            <a:fld id="{45F6EC25-7A39-409C-9AC0-20084A642E1D}" type="slidenum">
              <a:rPr kumimoji="1" lang="ja-JP" altLang="en-US" smtClean="0"/>
              <a:t>13</a:t>
            </a:fld>
            <a:endParaRPr kumimoji="1" lang="ja-JP" altLang="en-US"/>
          </a:p>
        </p:txBody>
      </p:sp>
      <p:sp>
        <p:nvSpPr>
          <p:cNvPr id="4" name="四角形: 角を丸くする 9">
            <a:extLst>
              <a:ext uri="{FF2B5EF4-FFF2-40B4-BE49-F238E27FC236}">
                <a16:creationId xmlns:a16="http://schemas.microsoft.com/office/drawing/2014/main" id="{2690213D-5BDD-40BB-A070-02DAEAE66199}"/>
              </a:ext>
            </a:extLst>
          </p:cNvPr>
          <p:cNvSpPr/>
          <p:nvPr/>
        </p:nvSpPr>
        <p:spPr>
          <a:xfrm>
            <a:off x="772271" y="2584858"/>
            <a:ext cx="3494929" cy="1762398"/>
          </a:xfrm>
          <a:prstGeom prst="roundRect">
            <a:avLst/>
          </a:prstGeom>
          <a:ln w="28575">
            <a:solidFill>
              <a:schemeClr val="accent3">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4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① </a:t>
            </a:r>
            <a:endParaRPr lang="en-US" altLang="ja-JP" sz="4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すぐ</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に返信</a:t>
            </a: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がこない</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endPar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3200" dirty="0" smtClean="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　　</a:t>
            </a:r>
            <a:endParaRPr kumimoji="1" lang="ja-JP" altLang="en-US" sz="3200" dirty="0"/>
          </a:p>
        </p:txBody>
      </p:sp>
      <p:sp>
        <p:nvSpPr>
          <p:cNvPr id="9" name="四角形: 角を丸くする 9">
            <a:extLst>
              <a:ext uri="{FF2B5EF4-FFF2-40B4-BE49-F238E27FC236}">
                <a16:creationId xmlns:a16="http://schemas.microsoft.com/office/drawing/2014/main" id="{2690213D-5BDD-40BB-A070-02DAEAE66199}"/>
              </a:ext>
            </a:extLst>
          </p:cNvPr>
          <p:cNvSpPr/>
          <p:nvPr/>
        </p:nvSpPr>
        <p:spPr>
          <a:xfrm>
            <a:off x="4498538" y="2584858"/>
            <a:ext cx="3297925" cy="1762398"/>
          </a:xfrm>
          <a:prstGeom prst="roundRect">
            <a:avLst/>
          </a:prstGeom>
          <a:ln w="28575">
            <a:solidFill>
              <a:schemeClr val="accent3">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4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② </a:t>
            </a:r>
            <a:endParaRPr lang="en-US" altLang="ja-JP" sz="4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なかなか</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会話</a:t>
            </a: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が終わらない</a:t>
            </a:r>
            <a:r>
              <a:rPr lang="ja-JP" altLang="en-US" sz="3200" dirty="0">
                <a:latin typeface="メイリオ" panose="020B0604030504040204" pitchFamily="50" charset="-128"/>
                <a:ea typeface="メイリオ" panose="020B0604030504040204" pitchFamily="50" charset="-128"/>
              </a:rPr>
              <a:t>　　　</a:t>
            </a:r>
            <a:endParaRPr kumimoji="1" lang="ja-JP" altLang="en-US" sz="3200" dirty="0"/>
          </a:p>
        </p:txBody>
      </p:sp>
      <p:sp>
        <p:nvSpPr>
          <p:cNvPr id="10" name="四角形: 角を丸くする 9">
            <a:extLst>
              <a:ext uri="{FF2B5EF4-FFF2-40B4-BE49-F238E27FC236}">
                <a16:creationId xmlns:a16="http://schemas.microsoft.com/office/drawing/2014/main" id="{2690213D-5BDD-40BB-A070-02DAEAE66199}"/>
              </a:ext>
            </a:extLst>
          </p:cNvPr>
          <p:cNvSpPr/>
          <p:nvPr/>
        </p:nvSpPr>
        <p:spPr>
          <a:xfrm>
            <a:off x="7993467" y="2584858"/>
            <a:ext cx="3494929" cy="1762398"/>
          </a:xfrm>
          <a:prstGeom prst="roundRect">
            <a:avLst/>
          </a:prstGeom>
          <a:ln w="28575">
            <a:solidFill>
              <a:schemeClr val="accent3">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4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③</a:t>
            </a:r>
            <a:r>
              <a:rPr lang="ja-JP" altLang="en-US" sz="4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endParaRPr lang="en-US" altLang="ja-JP" sz="4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知らない</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ところ</a:t>
            </a: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　　　自分</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の話題が</a:t>
            </a: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出る</a:t>
            </a:r>
            <a:r>
              <a:rPr lang="zh-TW" altLang="en-US"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　　　</a:t>
            </a:r>
            <a:endParaRPr kumimoji="1" lang="ja-JP" altLang="en-US" sz="3200" dirty="0"/>
          </a:p>
        </p:txBody>
      </p:sp>
      <p:sp>
        <p:nvSpPr>
          <p:cNvPr id="11" name="四角形: 角を丸くする 9">
            <a:extLst>
              <a:ext uri="{FF2B5EF4-FFF2-40B4-BE49-F238E27FC236}">
                <a16:creationId xmlns:a16="http://schemas.microsoft.com/office/drawing/2014/main" id="{2690213D-5BDD-40BB-A070-02DAEAE66199}"/>
              </a:ext>
            </a:extLst>
          </p:cNvPr>
          <p:cNvSpPr/>
          <p:nvPr/>
        </p:nvSpPr>
        <p:spPr>
          <a:xfrm>
            <a:off x="2519735" y="4486002"/>
            <a:ext cx="3384884" cy="1762398"/>
          </a:xfrm>
          <a:prstGeom prst="roundRect">
            <a:avLst/>
          </a:prstGeom>
          <a:ln w="28575">
            <a:solidFill>
              <a:schemeClr val="accent3">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4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④</a:t>
            </a:r>
            <a:endParaRPr lang="en-US" altLang="ja-JP" sz="4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話</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をしているときに</a:t>
            </a:r>
          </a:p>
          <a:p>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スマホを触って</a:t>
            </a: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いる</a:t>
            </a:r>
            <a:r>
              <a:rPr lang="zh-TW" altLang="en-US"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　　　</a:t>
            </a:r>
            <a:endParaRPr kumimoji="1" lang="ja-JP" altLang="en-US" sz="3200" dirty="0"/>
          </a:p>
        </p:txBody>
      </p:sp>
      <p:sp>
        <p:nvSpPr>
          <p:cNvPr id="13" name="四角形: 角を丸くする 9">
            <a:extLst>
              <a:ext uri="{FF2B5EF4-FFF2-40B4-BE49-F238E27FC236}">
                <a16:creationId xmlns:a16="http://schemas.microsoft.com/office/drawing/2014/main" id="{2690213D-5BDD-40BB-A070-02DAEAE66199}"/>
              </a:ext>
            </a:extLst>
          </p:cNvPr>
          <p:cNvSpPr/>
          <p:nvPr/>
        </p:nvSpPr>
        <p:spPr>
          <a:xfrm>
            <a:off x="6330711" y="4472878"/>
            <a:ext cx="3494929" cy="1762398"/>
          </a:xfrm>
          <a:prstGeom prst="roundRect">
            <a:avLst/>
          </a:prstGeom>
          <a:ln w="28575">
            <a:solidFill>
              <a:schemeClr val="accent3">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4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⑤</a:t>
            </a:r>
            <a:endParaRPr lang="en-US" altLang="ja-JP" sz="40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自分</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が一緒に写って</a:t>
            </a:r>
          </a:p>
          <a:p>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いる写真を公開</a:t>
            </a:r>
            <a:r>
              <a:rPr lang="ja-JP" altLang="en-US" sz="2400" b="1"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される</a:t>
            </a:r>
            <a:r>
              <a:rPr lang="zh-TW" altLang="en-US" sz="3200" dirty="0" smtClean="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　　　</a:t>
            </a:r>
            <a:endParaRPr kumimoji="1" lang="ja-JP" altLang="en-US" sz="3200" dirty="0"/>
          </a:p>
        </p:txBody>
      </p:sp>
    </p:spTree>
    <p:extLst>
      <p:ext uri="{BB962C8B-B14F-4D97-AF65-F5344CB8AC3E}">
        <p14:creationId xmlns:p14="http://schemas.microsoft.com/office/powerpoint/2010/main" val="2255105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B65C70A-4065-4797-B01A-1F79609CEEBB}"/>
              </a:ext>
            </a:extLst>
          </p:cNvPr>
          <p:cNvSpPr txBox="1"/>
          <p:nvPr/>
        </p:nvSpPr>
        <p:spPr>
          <a:xfrm>
            <a:off x="864524" y="573725"/>
            <a:ext cx="10823170" cy="5755422"/>
          </a:xfrm>
          <a:prstGeom prst="rect">
            <a:avLst/>
          </a:prstGeom>
          <a:noFill/>
        </p:spPr>
        <p:txBody>
          <a:bodyPr wrap="square">
            <a:spAutoFit/>
          </a:bodyPr>
          <a:lstStyle/>
          <a:p>
            <a:pPr algn="just"/>
            <a:r>
              <a:rPr lang="ja-JP" altLang="en-US" sz="4000" b="1" i="0" u="none" strike="noStrike" baseline="0"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例えば、</a:t>
            </a:r>
            <a:endParaRPr lang="en-US" altLang="ja-JP" sz="4000" b="1" i="0" u="none" strike="noStrike" baseline="0"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just"/>
            <a:r>
              <a:rPr lang="ja-JP" altLang="en-US" sz="4000" b="1" i="0" u="none" strike="noStrike" baseline="0"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こんなことが起きたことはありませんか？</a:t>
            </a:r>
            <a:endParaRPr lang="en-US" altLang="ja-JP" sz="4000" b="1" i="0" u="none" strike="noStrike" baseline="0"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just"/>
            <a:endParaRPr lang="ja-JP" altLang="en-US"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□ＳＮＳで、「友だちだし、ちょっとくらいいじっても怒　</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らないだろう」と思っていたら、相手が急に怒り出して</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しまった。</a:t>
            </a:r>
          </a:p>
          <a:p>
            <a:pPr algn="just"/>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□「これをアップしても、別に誰も傷つかないだろう」と</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思っていたら実は友だちがとても落ち込んでしまった。</a:t>
            </a:r>
          </a:p>
          <a:p>
            <a:pPr algn="just"/>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というような、</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”そんなつもりじゃなかったのに”という出来事。</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5F6EC25-7A39-409C-9AC0-20084A642E1D}" type="slidenum">
              <a:rPr kumimoji="1" lang="ja-JP" altLang="en-US" smtClean="0"/>
              <a:t>14</a:t>
            </a:fld>
            <a:endParaRPr kumimoji="1" lang="ja-JP" altLang="en-US"/>
          </a:p>
        </p:txBody>
      </p:sp>
    </p:spTree>
    <p:extLst>
      <p:ext uri="{BB962C8B-B14F-4D97-AF65-F5344CB8AC3E}">
        <p14:creationId xmlns:p14="http://schemas.microsoft.com/office/powerpoint/2010/main" val="99583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EFF816D-E3ED-49A3-A415-5A37144A952C}"/>
              </a:ext>
            </a:extLst>
          </p:cNvPr>
          <p:cNvPicPr/>
          <p:nvPr/>
        </p:nvPicPr>
        <p:blipFill rotWithShape="1">
          <a:blip r:embed="rId3">
            <a:extLst>
              <a:ext uri="{28A0092B-C50C-407E-A947-70E740481C1C}">
                <a14:useLocalDpi xmlns:a14="http://schemas.microsoft.com/office/drawing/2010/main" val="0"/>
              </a:ext>
            </a:extLst>
          </a:blip>
          <a:srcRect l="19492" t="15809" r="74202" b="50801"/>
          <a:stretch/>
        </p:blipFill>
        <p:spPr bwMode="auto">
          <a:xfrm>
            <a:off x="8576743" y="2288880"/>
            <a:ext cx="2135505" cy="3181350"/>
          </a:xfrm>
          <a:prstGeom prst="rect">
            <a:avLst/>
          </a:prstGeom>
          <a:ln>
            <a:noFill/>
          </a:ln>
          <a:extLst>
            <a:ext uri="{53640926-AAD7-44D8-BBD7-CCE9431645EC}">
              <a14:shadowObscured xmlns:a14="http://schemas.microsoft.com/office/drawing/2010/main"/>
            </a:ext>
          </a:extLst>
        </p:spPr>
      </p:pic>
      <p:pic>
        <p:nvPicPr>
          <p:cNvPr id="6" name="図 5">
            <a:extLst>
              <a:ext uri="{FF2B5EF4-FFF2-40B4-BE49-F238E27FC236}">
                <a16:creationId xmlns:a16="http://schemas.microsoft.com/office/drawing/2014/main" id="{CD9EFDED-64E4-4FB6-A547-50B53C887DA6}"/>
              </a:ext>
            </a:extLst>
          </p:cNvPr>
          <p:cNvPicPr/>
          <p:nvPr/>
        </p:nvPicPr>
        <p:blipFill rotWithShape="1">
          <a:blip r:embed="rId3">
            <a:extLst>
              <a:ext uri="{28A0092B-C50C-407E-A947-70E740481C1C}">
                <a14:useLocalDpi xmlns:a14="http://schemas.microsoft.com/office/drawing/2010/main" val="0"/>
              </a:ext>
            </a:extLst>
          </a:blip>
          <a:srcRect l="25831" t="49677" r="68039" b="16366"/>
          <a:stretch/>
        </p:blipFill>
        <p:spPr bwMode="auto">
          <a:xfrm>
            <a:off x="5331302" y="2311569"/>
            <a:ext cx="1998728" cy="3239652"/>
          </a:xfrm>
          <a:prstGeom prst="rect">
            <a:avLst/>
          </a:prstGeom>
          <a:ln>
            <a:noFill/>
          </a:ln>
          <a:extLst>
            <a:ext uri="{53640926-AAD7-44D8-BBD7-CCE9431645EC}">
              <a14:shadowObscured xmlns:a14="http://schemas.microsoft.com/office/drawing/2010/main"/>
            </a:ext>
          </a:extLst>
        </p:spPr>
      </p:pic>
      <p:sp>
        <p:nvSpPr>
          <p:cNvPr id="7" name="テキスト ボックス 6">
            <a:extLst>
              <a:ext uri="{FF2B5EF4-FFF2-40B4-BE49-F238E27FC236}">
                <a16:creationId xmlns:a16="http://schemas.microsoft.com/office/drawing/2014/main" id="{4E9445FA-305D-41EB-A471-715F6BE26FCE}"/>
              </a:ext>
            </a:extLst>
          </p:cNvPr>
          <p:cNvSpPr txBox="1"/>
          <p:nvPr/>
        </p:nvSpPr>
        <p:spPr>
          <a:xfrm>
            <a:off x="1902950" y="5736813"/>
            <a:ext cx="9701618" cy="307777"/>
          </a:xfrm>
          <a:prstGeom prst="rect">
            <a:avLst/>
          </a:prstGeom>
          <a:noFill/>
        </p:spPr>
        <p:txBody>
          <a:bodyPr wrap="square">
            <a:spAutoFit/>
          </a:bodyPr>
          <a:lstStyle/>
          <a:p>
            <a:r>
              <a:rPr lang="ja-JP" altLang="ja-JP" sz="1400" dirty="0">
                <a:effectLst/>
                <a:ea typeface="游明朝" panose="02020400000000000000" pitchFamily="18" charset="-128"/>
                <a:cs typeface="Times New Roman" panose="02020603050405020304" pitchFamily="18" charset="0"/>
              </a:rPr>
              <a:t>※出典：「ＳＮＳノート（情報モラル編）カード教材　こんなつもりじゃなかったのに」（</a:t>
            </a:r>
            <a:r>
              <a:rPr lang="en-US" altLang="ja-JP" sz="1400" dirty="0">
                <a:effectLst/>
                <a:ea typeface="游明朝" panose="02020400000000000000" pitchFamily="18" charset="-128"/>
                <a:cs typeface="Times New Roman" panose="02020603050405020304" pitchFamily="18" charset="0"/>
              </a:rPr>
              <a:t>LINE</a:t>
            </a:r>
            <a:r>
              <a:rPr lang="ja-JP" altLang="ja-JP" sz="1400" dirty="0">
                <a:effectLst/>
                <a:ea typeface="游明朝" panose="02020400000000000000" pitchFamily="18" charset="-128"/>
                <a:cs typeface="Times New Roman" panose="02020603050405020304" pitchFamily="18" charset="0"/>
              </a:rPr>
              <a:t>株式会社）</a:t>
            </a:r>
            <a:endParaRPr lang="ja-JP" altLang="en-US" sz="1400" dirty="0"/>
          </a:p>
        </p:txBody>
      </p:sp>
      <p:sp>
        <p:nvSpPr>
          <p:cNvPr id="8" name="テキスト ボックス 7">
            <a:extLst>
              <a:ext uri="{FF2B5EF4-FFF2-40B4-BE49-F238E27FC236}">
                <a16:creationId xmlns:a16="http://schemas.microsoft.com/office/drawing/2014/main" id="{750A1B91-A9A1-4E0F-99ED-3B74076A0C3E}"/>
              </a:ext>
            </a:extLst>
          </p:cNvPr>
          <p:cNvSpPr txBox="1"/>
          <p:nvPr/>
        </p:nvSpPr>
        <p:spPr>
          <a:xfrm>
            <a:off x="933795" y="118942"/>
            <a:ext cx="12083935" cy="150810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0" lang="ja-JP" alt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“こんなつもりではなかったのに・・・”とならないように</a:t>
            </a:r>
            <a:endParaRPr kumimoji="0" lang="en-US" altLang="ja-JP"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リスクに対する見積もりトレーニングをしてみましょう。</a:t>
            </a:r>
          </a:p>
        </p:txBody>
      </p:sp>
      <p:pic>
        <p:nvPicPr>
          <p:cNvPr id="9" name="図 8">
            <a:extLst>
              <a:ext uri="{FF2B5EF4-FFF2-40B4-BE49-F238E27FC236}">
                <a16:creationId xmlns:a16="http://schemas.microsoft.com/office/drawing/2014/main" id="{66F5C22D-995D-4063-932A-A20F794BE88A}"/>
              </a:ext>
            </a:extLst>
          </p:cNvPr>
          <p:cNvPicPr/>
          <p:nvPr/>
        </p:nvPicPr>
        <p:blipFill rotWithShape="1">
          <a:blip r:embed="rId4"/>
          <a:srcRect l="19600" t="21839" r="74230" b="44838"/>
          <a:stretch/>
        </p:blipFill>
        <p:spPr bwMode="auto">
          <a:xfrm>
            <a:off x="1653758" y="2261575"/>
            <a:ext cx="2112645" cy="3208655"/>
          </a:xfrm>
          <a:prstGeom prst="rect">
            <a:avLst/>
          </a:prstGeom>
          <a:ln>
            <a:noFill/>
          </a:ln>
          <a:extLst>
            <a:ext uri="{53640926-AAD7-44D8-BBD7-CCE9431645EC}">
              <a14:shadowObscured xmlns:a14="http://schemas.microsoft.com/office/drawing/2010/main"/>
            </a:ext>
          </a:extLst>
        </p:spPr>
      </p:pic>
      <p:sp>
        <p:nvSpPr>
          <p:cNvPr id="10" name="正方形/長方形 9">
            <a:extLst>
              <a:ext uri="{FF2B5EF4-FFF2-40B4-BE49-F238E27FC236}">
                <a16:creationId xmlns:a16="http://schemas.microsoft.com/office/drawing/2014/main" id="{9710E3B9-6306-425F-BED8-742376B0E340}"/>
              </a:ext>
            </a:extLst>
          </p:cNvPr>
          <p:cNvSpPr/>
          <p:nvPr/>
        </p:nvSpPr>
        <p:spPr>
          <a:xfrm>
            <a:off x="3281707" y="2261575"/>
            <a:ext cx="502920" cy="3429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正方形/長方形 10">
            <a:extLst>
              <a:ext uri="{FF2B5EF4-FFF2-40B4-BE49-F238E27FC236}">
                <a16:creationId xmlns:a16="http://schemas.microsoft.com/office/drawing/2014/main" id="{2C30BBC2-01A0-49E2-8660-C9E9B74534AD}"/>
              </a:ext>
            </a:extLst>
          </p:cNvPr>
          <p:cNvSpPr/>
          <p:nvPr/>
        </p:nvSpPr>
        <p:spPr>
          <a:xfrm>
            <a:off x="6827110" y="2307151"/>
            <a:ext cx="502920" cy="3429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正方形/長方形 11">
            <a:extLst>
              <a:ext uri="{FF2B5EF4-FFF2-40B4-BE49-F238E27FC236}">
                <a16:creationId xmlns:a16="http://schemas.microsoft.com/office/drawing/2014/main" id="{6024062E-F992-4ECB-AC77-BE3AEF50DAB4}"/>
              </a:ext>
            </a:extLst>
          </p:cNvPr>
          <p:cNvSpPr/>
          <p:nvPr/>
        </p:nvSpPr>
        <p:spPr>
          <a:xfrm>
            <a:off x="10209328" y="2307151"/>
            <a:ext cx="502920" cy="3429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 name="テキスト ボックス 1"/>
          <p:cNvSpPr txBox="1"/>
          <p:nvPr/>
        </p:nvSpPr>
        <p:spPr>
          <a:xfrm>
            <a:off x="8592783" y="1843209"/>
            <a:ext cx="1106905"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ケース３</a:t>
            </a:r>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1349497" y="1841450"/>
            <a:ext cx="1106905"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ケース１</a:t>
            </a:r>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4971140" y="1892061"/>
            <a:ext cx="1106905"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ケース２</a:t>
            </a:r>
            <a:endParaRPr kumimoji="1" lang="ja-JP" altLang="en-US"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45F6EC25-7A39-409C-9AC0-20084A642E1D}" type="slidenum">
              <a:rPr kumimoji="1" lang="ja-JP" altLang="en-US" smtClean="0"/>
              <a:t>15</a:t>
            </a:fld>
            <a:endParaRPr kumimoji="1" lang="ja-JP" altLang="en-US"/>
          </a:p>
        </p:txBody>
      </p:sp>
    </p:spTree>
    <p:extLst>
      <p:ext uri="{BB962C8B-B14F-4D97-AF65-F5344CB8AC3E}">
        <p14:creationId xmlns:p14="http://schemas.microsoft.com/office/powerpoint/2010/main" val="1952240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720831C-B455-4B45-AF19-5C796038AF64}"/>
              </a:ext>
            </a:extLst>
          </p:cNvPr>
          <p:cNvSpPr txBox="1"/>
          <p:nvPr/>
        </p:nvSpPr>
        <p:spPr>
          <a:xfrm>
            <a:off x="962526" y="648392"/>
            <a:ext cx="10331116" cy="5611793"/>
          </a:xfrm>
          <a:prstGeom prst="rect">
            <a:avLst/>
          </a:prstGeom>
          <a:noFill/>
        </p:spPr>
        <p:txBody>
          <a:bodyPr wrap="square">
            <a:spAutoFit/>
          </a:bodyPr>
          <a:lstStyle/>
          <a:p>
            <a:pPr algn="ctr"/>
            <a:r>
              <a:rPr lang="ja-JP" altLang="en-US" sz="2400" b="1" dirty="0">
                <a:solidFill>
                  <a:srgbClr val="00B050"/>
                </a:solidFill>
                <a:latin typeface="メイリオ" panose="020B0604030504040204" pitchFamily="50" charset="-128"/>
                <a:ea typeface="メイリオ" panose="020B0604030504040204" pitchFamily="50" charset="-128"/>
              </a:rPr>
              <a:t>ＳＮＳを利用し、投稿する前に上記のチェック項目を確認していますか。</a:t>
            </a:r>
          </a:p>
          <a:p>
            <a:pPr algn="ctr"/>
            <a:r>
              <a:rPr lang="ja-JP" altLang="en-US" sz="2400" b="1" dirty="0">
                <a:solidFill>
                  <a:srgbClr val="00B050"/>
                </a:solidFill>
                <a:latin typeface="メイリオ" panose="020B0604030504040204" pitchFamily="50" charset="-128"/>
                <a:ea typeface="メイリオ" panose="020B0604030504040204" pitchFamily="50" charset="-128"/>
              </a:rPr>
              <a:t>その投稿は　“本当に投稿しても問題ありませんか”</a:t>
            </a:r>
          </a:p>
          <a:p>
            <a:endParaRPr lang="en-US" altLang="ja-JP" sz="2000" dirty="0">
              <a:latin typeface="メイリオ" panose="020B0604030504040204" pitchFamily="50" charset="-128"/>
              <a:ea typeface="メイリオ" panose="020B0604030504040204" pitchFamily="50" charset="-128"/>
            </a:endParaRPr>
          </a:p>
          <a:p>
            <a:pPr algn="ct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ＳＮＳ投稿前Ｃｈ</a:t>
            </a:r>
            <a:r>
              <a:rPr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e</a:t>
            </a:r>
            <a:r>
              <a:rPr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ｃｋ</a:t>
            </a:r>
          </a:p>
          <a:p>
            <a:pPr>
              <a:lnSpc>
                <a:spcPts val="4000"/>
              </a:lnSpc>
            </a:pPr>
            <a:r>
              <a:rPr lang="ja-JP" altLang="en-US" sz="2000" dirty="0">
                <a:latin typeface="メイリオ" panose="020B0604030504040204" pitchFamily="50" charset="-128"/>
                <a:ea typeface="メイリオ" panose="020B0604030504040204" pitchFamily="50" charset="-128"/>
              </a:rPr>
              <a:t> □今から投稿する内容は、法令やモラルに反していませんか？</a:t>
            </a:r>
          </a:p>
          <a:p>
            <a:pPr>
              <a:lnSpc>
                <a:spcPts val="4000"/>
              </a:lnSpc>
            </a:pPr>
            <a:r>
              <a:rPr lang="ja-JP" altLang="en-US" sz="2000" dirty="0">
                <a:latin typeface="メイリオ" panose="020B0604030504040204" pitchFamily="50" charset="-128"/>
                <a:ea typeface="メイリオ" panose="020B0604030504040204" pitchFamily="50" charset="-128"/>
              </a:rPr>
              <a:t> □今から投稿する内容は、他人の権利を侵害していませんか？</a:t>
            </a:r>
          </a:p>
          <a:p>
            <a:pPr>
              <a:lnSpc>
                <a:spcPts val="4000"/>
              </a:lnSpc>
            </a:pPr>
            <a:r>
              <a:rPr lang="ja-JP" altLang="en-US" sz="2000" dirty="0">
                <a:latin typeface="メイリオ" panose="020B0604030504040204" pitchFamily="50" charset="-128"/>
                <a:ea typeface="メイリオ" panose="020B0604030504040204" pitchFamily="50" charset="-128"/>
              </a:rPr>
              <a:t> □今から投稿する情報や写真は、本当に全世界に公開しても構いませんか？</a:t>
            </a:r>
          </a:p>
          <a:p>
            <a:pPr>
              <a:lnSpc>
                <a:spcPts val="4000"/>
              </a:lnSpc>
            </a:pPr>
            <a:r>
              <a:rPr lang="ja-JP" altLang="en-US" sz="2000" dirty="0">
                <a:latin typeface="メイリオ" panose="020B0604030504040204" pitchFamily="50" charset="-128"/>
                <a:ea typeface="メイリオ" panose="020B0604030504040204" pitchFamily="50" charset="-128"/>
              </a:rPr>
              <a:t> □今から投稿する情報や写真に関係する人たちに公開することの承諾を得ましたか？</a:t>
            </a:r>
          </a:p>
          <a:p>
            <a:pPr>
              <a:lnSpc>
                <a:spcPts val="4000"/>
              </a:lnSpc>
            </a:pPr>
            <a:r>
              <a:rPr lang="ja-JP" altLang="en-US" sz="2000" dirty="0">
                <a:latin typeface="メイリオ" panose="020B0604030504040204" pitchFamily="50" charset="-128"/>
                <a:ea typeface="メイリオ" panose="020B0604030504040204" pitchFamily="50" charset="-128"/>
              </a:rPr>
              <a:t> □今から投稿する情報や写真は取り消すことができませんが、問題ありませんか？</a:t>
            </a:r>
          </a:p>
          <a:p>
            <a:pPr>
              <a:lnSpc>
                <a:spcPts val="4000"/>
              </a:lnSpc>
            </a:pPr>
            <a:r>
              <a:rPr lang="ja-JP" altLang="en-US" sz="2000" dirty="0">
                <a:latin typeface="メイリオ" panose="020B0604030504040204" pitchFamily="50" charset="-128"/>
                <a:ea typeface="メイリオ" panose="020B0604030504040204" pitchFamily="50" charset="-128"/>
              </a:rPr>
              <a:t> □今から投稿する情報や写真が</a:t>
            </a:r>
            <a:r>
              <a:rPr lang="ja-JP" altLang="en-US" sz="2000" dirty="0" smtClean="0">
                <a:latin typeface="メイリオ" panose="020B0604030504040204" pitchFamily="50" charset="-128"/>
                <a:ea typeface="メイリオ" panose="020B0604030504040204" pitchFamily="50" charset="-128"/>
              </a:rPr>
              <a:t>、未来</a:t>
            </a:r>
            <a:r>
              <a:rPr lang="ja-JP" altLang="en-US" sz="2000" dirty="0">
                <a:latin typeface="メイリオ" panose="020B0604030504040204" pitchFamily="50" charset="-128"/>
                <a:ea typeface="メイリオ" panose="020B0604030504040204" pitchFamily="50" charset="-128"/>
              </a:rPr>
              <a:t>の友人に閲覧されても問題ありませんか？</a:t>
            </a:r>
          </a:p>
          <a:p>
            <a:pPr>
              <a:lnSpc>
                <a:spcPts val="4000"/>
              </a:lnSpc>
            </a:pPr>
            <a:r>
              <a:rPr lang="ja-JP" altLang="en-US" sz="2000" dirty="0">
                <a:latin typeface="メイリオ" panose="020B0604030504040204" pitchFamily="50" charset="-128"/>
                <a:ea typeface="メイリオ" panose="020B0604030504040204" pitchFamily="50" charset="-128"/>
              </a:rPr>
              <a:t> □今から投稿する内容は、本当に誤解を招きませんか？</a:t>
            </a:r>
          </a:p>
          <a:p>
            <a:pPr>
              <a:lnSpc>
                <a:spcPts val="4000"/>
              </a:lnSpc>
            </a:pPr>
            <a:r>
              <a:rPr lang="ja-JP" altLang="en-US" sz="2000" dirty="0">
                <a:latin typeface="メイリオ" panose="020B0604030504040204" pitchFamily="50" charset="-128"/>
                <a:ea typeface="メイリオ" panose="020B0604030504040204" pitchFamily="50" charset="-128"/>
              </a:rPr>
              <a:t> □今から投稿する内容は、あなたが守るべき守秘義務に反しませんか</a:t>
            </a:r>
            <a:r>
              <a:rPr lang="ja-JP" altLang="en-US" sz="2000" dirty="0" smtClean="0">
                <a:latin typeface="メイリオ" panose="020B0604030504040204" pitchFamily="50" charset="-128"/>
                <a:ea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5F6EC25-7A39-409C-9AC0-20084A642E1D}" type="slidenum">
              <a:rPr kumimoji="1" lang="ja-JP" altLang="en-US" smtClean="0"/>
              <a:t>16</a:t>
            </a:fld>
            <a:endParaRPr kumimoji="1" lang="ja-JP" altLang="en-US"/>
          </a:p>
        </p:txBody>
      </p:sp>
    </p:spTree>
    <p:extLst>
      <p:ext uri="{BB962C8B-B14F-4D97-AF65-F5344CB8AC3E}">
        <p14:creationId xmlns:p14="http://schemas.microsoft.com/office/powerpoint/2010/main" val="3755198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642E3C1-06ED-4485-88E5-B5224D089EB1}"/>
              </a:ext>
            </a:extLst>
          </p:cNvPr>
          <p:cNvSpPr txBox="1"/>
          <p:nvPr/>
        </p:nvSpPr>
        <p:spPr>
          <a:xfrm>
            <a:off x="465514" y="684338"/>
            <a:ext cx="11454938" cy="6451125"/>
          </a:xfrm>
          <a:prstGeom prst="rect">
            <a:avLst/>
          </a:prstGeom>
          <a:noFill/>
        </p:spPr>
        <p:txBody>
          <a:bodyPr wrap="square">
            <a:spAutoFit/>
          </a:bodyPr>
          <a:lstStyle/>
          <a:p>
            <a:pPr algn="just">
              <a:lnSpc>
                <a:spcPts val="4700"/>
              </a:lnSpc>
            </a:pPr>
            <a:r>
              <a:rPr lang="ja-JP" altLang="en-US" sz="2400" b="0" i="0" u="none" strike="noStrike" baseline="0" dirty="0">
                <a:solidFill>
                  <a:srgbClr val="000000"/>
                </a:solidFill>
                <a:latin typeface="メイリオ" panose="020B0604030504040204" pitchFamily="50" charset="-128"/>
                <a:ea typeface="メイリオ" panose="020B0604030504040204" pitchFamily="50" charset="-128"/>
              </a:rPr>
              <a:t>　</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まとめと振り返り　</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p>
          <a:p>
            <a:pPr algn="just">
              <a:lnSpc>
                <a:spcPts val="4700"/>
              </a:lnSpc>
            </a:pPr>
            <a:r>
              <a:rPr lang="ja-JP" altLang="en-US" sz="2400" b="0" i="0" u="none" strike="noStrike" baseline="0" dirty="0">
                <a:solidFill>
                  <a:srgbClr val="000000"/>
                </a:solidFill>
                <a:latin typeface="メイリオ" panose="020B0604030504040204" pitchFamily="50" charset="-128"/>
                <a:ea typeface="メイリオ" panose="020B0604030504040204" pitchFamily="50" charset="-128"/>
              </a:rPr>
              <a:t>  ○同じ言葉・同じ行為でも、人によって感じ方が違うこと</a:t>
            </a:r>
          </a:p>
          <a:p>
            <a:pPr algn="just">
              <a:lnSpc>
                <a:spcPts val="3500"/>
              </a:lnSpc>
            </a:pPr>
            <a:r>
              <a:rPr lang="ja-JP" altLang="en-US" sz="2400" b="0" i="0" u="none" strike="noStrike" baseline="0" dirty="0">
                <a:solidFill>
                  <a:srgbClr val="000000"/>
                </a:solidFill>
                <a:latin typeface="メイリオ" panose="020B0604030504040204" pitchFamily="50" charset="-128"/>
                <a:ea typeface="メイリオ" panose="020B0604030504040204" pitchFamily="50" charset="-128"/>
              </a:rPr>
              <a:t>  ○文字だけで伝えるやりとりは、正確に感情まで伝わらないので、</a:t>
            </a:r>
            <a:endParaRPr lang="en-US" altLang="ja-JP" sz="24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3500"/>
              </a:lnSpc>
            </a:pPr>
            <a:r>
              <a:rPr lang="en-US" altLang="ja-JP" sz="2400" dirty="0">
                <a:solidFill>
                  <a:srgbClr val="000000"/>
                </a:solidFill>
                <a:latin typeface="メイリオ" panose="020B0604030504040204" pitchFamily="50" charset="-128"/>
                <a:ea typeface="メイリオ" panose="020B0604030504040204" pitchFamily="50" charset="-128"/>
              </a:rPr>
              <a:t>     </a:t>
            </a:r>
            <a:r>
              <a:rPr lang="ja-JP" altLang="en-US" sz="2400" b="0" i="0" u="none" strike="noStrike" baseline="0" dirty="0">
                <a:solidFill>
                  <a:srgbClr val="000000"/>
                </a:solidFill>
                <a:latin typeface="メイリオ" panose="020B0604030504040204" pitchFamily="50" charset="-128"/>
                <a:ea typeface="メイリオ" panose="020B0604030504040204" pitchFamily="50" charset="-128"/>
              </a:rPr>
              <a:t>誤解が生じやすいこと</a:t>
            </a:r>
            <a:endParaRPr lang="en-US" altLang="ja-JP" sz="24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000"/>
              </a:lnSpc>
            </a:pPr>
            <a:r>
              <a:rPr lang="ja-JP" altLang="en-US" sz="2400" dirty="0">
                <a:solidFill>
                  <a:srgbClr val="00B050"/>
                </a:solidFill>
                <a:latin typeface="メイリオ" panose="020B0604030504040204" pitchFamily="50" charset="-128"/>
                <a:ea typeface="メイリオ" panose="020B0604030504040204" pitchFamily="50" charset="-128"/>
              </a:rPr>
              <a:t>   </a:t>
            </a:r>
            <a:r>
              <a:rPr lang="ja-JP" altLang="en-US" sz="2400" b="1" i="0" u="none" strike="noStrike" baseline="0" dirty="0">
                <a:solidFill>
                  <a:srgbClr val="00B050"/>
                </a:solidFill>
                <a:latin typeface="メイリオ" panose="020B0604030504040204" pitchFamily="50" charset="-128"/>
                <a:ea typeface="メイリオ" panose="020B0604030504040204" pitchFamily="50" charset="-128"/>
              </a:rPr>
              <a:t>◆発信する時は、</a:t>
            </a:r>
            <a:endParaRPr lang="en-US" altLang="ja-JP" sz="2400" b="1" i="0" u="none" strike="noStrike" baseline="0" dirty="0">
              <a:solidFill>
                <a:srgbClr val="00B050"/>
              </a:solidFill>
              <a:latin typeface="メイリオ" panose="020B0604030504040204" pitchFamily="50" charset="-128"/>
              <a:ea typeface="メイリオ" panose="020B0604030504040204" pitchFamily="50" charset="-128"/>
            </a:endParaRPr>
          </a:p>
          <a:p>
            <a:pPr algn="just">
              <a:lnSpc>
                <a:spcPts val="4000"/>
              </a:lnSpc>
            </a:pPr>
            <a:r>
              <a:rPr lang="ja-JP" altLang="en-US" sz="2400" b="1" i="0" u="none" strike="noStrike" baseline="0" dirty="0">
                <a:solidFill>
                  <a:srgbClr val="00B050"/>
                </a:solidFill>
                <a:latin typeface="メイリオ" panose="020B0604030504040204" pitchFamily="50" charset="-128"/>
                <a:ea typeface="メイリオ" panose="020B0604030504040204" pitchFamily="50" charset="-128"/>
              </a:rPr>
              <a:t>　　　相手の立場で読み直し、自分の言いたいことが正しく伝わるか考えてみる</a:t>
            </a:r>
            <a:endParaRPr lang="en-US" altLang="ja-JP" sz="2400" b="1" i="0" u="none" strike="noStrike" baseline="0" dirty="0">
              <a:solidFill>
                <a:srgbClr val="00B050"/>
              </a:solidFill>
              <a:latin typeface="メイリオ" panose="020B0604030504040204" pitchFamily="50" charset="-128"/>
              <a:ea typeface="メイリオ" panose="020B0604030504040204" pitchFamily="50" charset="-128"/>
            </a:endParaRPr>
          </a:p>
          <a:p>
            <a:pPr algn="just">
              <a:lnSpc>
                <a:spcPts val="4000"/>
              </a:lnSpc>
            </a:pPr>
            <a:r>
              <a:rPr lang="ja-JP" altLang="en-US" sz="2800" b="1" i="0" u="none" strike="noStrike" baseline="0" dirty="0">
                <a:solidFill>
                  <a:srgbClr val="00B050"/>
                </a:solidFill>
                <a:latin typeface="メイリオ" panose="020B0604030504040204" pitchFamily="50" charset="-128"/>
                <a:ea typeface="メイリオ" panose="020B0604030504040204" pitchFamily="50" charset="-128"/>
              </a:rPr>
              <a:t>　◆</a:t>
            </a:r>
            <a:r>
              <a:rPr lang="ja-JP" altLang="en-US" sz="2400" b="1" i="0" u="none" strike="noStrike" baseline="0" dirty="0">
                <a:solidFill>
                  <a:srgbClr val="00B050"/>
                </a:solidFill>
                <a:latin typeface="メイリオ" panose="020B0604030504040204" pitchFamily="50" charset="-128"/>
                <a:ea typeface="メイリオ" panose="020B0604030504040204" pitchFamily="50" charset="-128"/>
              </a:rPr>
              <a:t>受け取った時は、</a:t>
            </a:r>
            <a:endParaRPr lang="en-US" altLang="ja-JP" sz="2400" b="1" i="0" u="none" strike="noStrike" baseline="0" dirty="0">
              <a:solidFill>
                <a:srgbClr val="00B050"/>
              </a:solidFill>
              <a:latin typeface="メイリオ" panose="020B0604030504040204" pitchFamily="50" charset="-128"/>
              <a:ea typeface="メイリオ" panose="020B0604030504040204" pitchFamily="50" charset="-128"/>
            </a:endParaRPr>
          </a:p>
          <a:p>
            <a:pPr algn="just">
              <a:lnSpc>
                <a:spcPts val="4000"/>
              </a:lnSpc>
            </a:pPr>
            <a:r>
              <a:rPr lang="ja-JP" altLang="en-US" sz="2400" b="1" i="0" u="none" strike="noStrike" baseline="0" dirty="0">
                <a:solidFill>
                  <a:srgbClr val="00B050"/>
                </a:solidFill>
                <a:latin typeface="メイリオ" panose="020B0604030504040204" pitchFamily="50" charset="-128"/>
                <a:ea typeface="メイリオ" panose="020B0604030504040204" pitchFamily="50" charset="-128"/>
              </a:rPr>
              <a:t>　　　相手が何を言いたいのか、相手の気持ちになって考えることも大切</a:t>
            </a:r>
            <a:endParaRPr lang="en-US" altLang="ja-JP" sz="2400" b="1" i="0" u="none" strike="noStrike" baseline="0" dirty="0">
              <a:solidFill>
                <a:srgbClr val="00B050"/>
              </a:solidFill>
              <a:latin typeface="メイリオ" panose="020B0604030504040204" pitchFamily="50" charset="-128"/>
              <a:ea typeface="メイリオ" panose="020B0604030504040204" pitchFamily="50" charset="-128"/>
            </a:endParaRPr>
          </a:p>
          <a:p>
            <a:pPr algn="just">
              <a:lnSpc>
                <a:spcPts val="4000"/>
              </a:lnSpc>
            </a:pPr>
            <a:r>
              <a:rPr lang="ja-JP" altLang="en-US" sz="2400" b="1" i="0" u="none" strike="noStrike" baseline="0" dirty="0">
                <a:solidFill>
                  <a:srgbClr val="00B050"/>
                </a:solidFill>
                <a:latin typeface="メイリオ" panose="020B0604030504040204" pitchFamily="50" charset="-128"/>
                <a:ea typeface="メイリオ" panose="020B0604030504040204" pitchFamily="50" charset="-128"/>
              </a:rPr>
              <a:t>　◆トラブルになりそうな時は、</a:t>
            </a:r>
            <a:endParaRPr lang="en-US" altLang="ja-JP" sz="2400" b="1" i="0" u="none" strike="noStrike" baseline="0" dirty="0">
              <a:solidFill>
                <a:srgbClr val="00B050"/>
              </a:solidFill>
              <a:latin typeface="メイリオ" panose="020B0604030504040204" pitchFamily="50" charset="-128"/>
              <a:ea typeface="メイリオ" panose="020B0604030504040204" pitchFamily="50" charset="-128"/>
            </a:endParaRPr>
          </a:p>
          <a:p>
            <a:pPr algn="just">
              <a:lnSpc>
                <a:spcPts val="4000"/>
              </a:lnSpc>
            </a:pPr>
            <a:r>
              <a:rPr lang="ja-JP" altLang="en-US" sz="2400" b="1" i="0" u="none" strike="noStrike" baseline="0" dirty="0">
                <a:solidFill>
                  <a:srgbClr val="00B050"/>
                </a:solidFill>
                <a:latin typeface="メイリオ" panose="020B0604030504040204" pitchFamily="50" charset="-128"/>
                <a:ea typeface="メイリオ" panose="020B0604030504040204" pitchFamily="50" charset="-128"/>
              </a:rPr>
              <a:t>　　　勘違いしないように言い直してあげたり、アドバイス</a:t>
            </a:r>
            <a:r>
              <a:rPr lang="ja-JP" altLang="en-US" sz="2400" b="1" i="0" u="none" strike="noStrike" baseline="0">
                <a:solidFill>
                  <a:srgbClr val="00B050"/>
                </a:solidFill>
                <a:latin typeface="メイリオ" panose="020B0604030504040204" pitchFamily="50" charset="-128"/>
                <a:ea typeface="メイリオ" panose="020B0604030504040204" pitchFamily="50" charset="-128"/>
              </a:rPr>
              <a:t>して</a:t>
            </a:r>
            <a:r>
              <a:rPr lang="ja-JP" altLang="en-US" sz="2400" b="1" i="0" u="none" strike="noStrike" baseline="0" smtClean="0">
                <a:solidFill>
                  <a:srgbClr val="00B050"/>
                </a:solidFill>
                <a:latin typeface="メイリオ" panose="020B0604030504040204" pitchFamily="50" charset="-128"/>
                <a:ea typeface="メイリオ" panose="020B0604030504040204" pitchFamily="50" charset="-128"/>
              </a:rPr>
              <a:t>あげたりする</a:t>
            </a:r>
            <a:endParaRPr lang="en-US" altLang="ja-JP" sz="2400" b="1" i="0" u="none" strike="noStrike" baseline="0" dirty="0">
              <a:solidFill>
                <a:srgbClr val="00B05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a:t>
            </a: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a:t>
            </a:r>
          </a:p>
        </p:txBody>
      </p:sp>
      <p:sp>
        <p:nvSpPr>
          <p:cNvPr id="3" name="スライド番号プレースホルダー 2"/>
          <p:cNvSpPr>
            <a:spLocks noGrp="1"/>
          </p:cNvSpPr>
          <p:nvPr>
            <p:ph type="sldNum" sz="quarter" idx="12"/>
          </p:nvPr>
        </p:nvSpPr>
        <p:spPr/>
        <p:txBody>
          <a:bodyPr/>
          <a:lstStyle/>
          <a:p>
            <a:fld id="{45F6EC25-7A39-409C-9AC0-20084A642E1D}" type="slidenum">
              <a:rPr kumimoji="1" lang="ja-JP" altLang="en-US" smtClean="0"/>
              <a:t>17</a:t>
            </a:fld>
            <a:endParaRPr kumimoji="1" lang="ja-JP" altLang="en-US"/>
          </a:p>
        </p:txBody>
      </p:sp>
    </p:spTree>
    <p:extLst>
      <p:ext uri="{BB962C8B-B14F-4D97-AF65-F5344CB8AC3E}">
        <p14:creationId xmlns:p14="http://schemas.microsoft.com/office/powerpoint/2010/main" val="4207344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3A06A4-FFB9-4572-A78B-D1C1A24910F5}"/>
              </a:ext>
            </a:extLst>
          </p:cNvPr>
          <p:cNvSpPr>
            <a:spLocks noGrp="1"/>
          </p:cNvSpPr>
          <p:nvPr>
            <p:ph type="title"/>
          </p:nvPr>
        </p:nvSpPr>
        <p:spPr/>
        <p:txBody>
          <a:bodyPr/>
          <a:lstStyle/>
          <a:p>
            <a:r>
              <a:rPr kumimoji="1" lang="ja-JP" altLang="en-US" b="1" dirty="0">
                <a:effectLst>
                  <a:outerShdw blurRad="38100" dist="38100" dir="2700000" algn="tl">
                    <a:srgbClr val="000000">
                      <a:alpha val="43137"/>
                    </a:srgbClr>
                  </a:outerShdw>
                </a:effectLst>
              </a:rPr>
              <a:t>ＳＮＳを利用する上でどのような　行動をとるか考える</a:t>
            </a:r>
          </a:p>
        </p:txBody>
      </p:sp>
      <p:sp>
        <p:nvSpPr>
          <p:cNvPr id="3" name="テキスト プレースホルダー 2">
            <a:extLst>
              <a:ext uri="{FF2B5EF4-FFF2-40B4-BE49-F238E27FC236}">
                <a16:creationId xmlns:a16="http://schemas.microsoft.com/office/drawing/2014/main" id="{A6FAC2F8-0DCD-4EAE-93B2-CE1A94589BA4}"/>
              </a:ext>
            </a:extLst>
          </p:cNvPr>
          <p:cNvSpPr>
            <a:spLocks noGrp="1"/>
          </p:cNvSpPr>
          <p:nvPr>
            <p:ph type="body" idx="1"/>
          </p:nvPr>
        </p:nvSpPr>
        <p:spPr>
          <a:xfrm>
            <a:off x="2015067" y="3846051"/>
            <a:ext cx="8158690" cy="954547"/>
          </a:xfrm>
        </p:spPr>
        <p:txBody>
          <a:bodyPr anchor="b">
            <a:normAutofit/>
          </a:bodyPr>
          <a:lstStyle/>
          <a:p>
            <a:r>
              <a:rPr kumimoji="1" lang="ja-JP" altLang="en-US" sz="4000" b="1" dirty="0">
                <a:solidFill>
                  <a:schemeClr val="accent3">
                    <a:lumMod val="75000"/>
                  </a:schemeClr>
                </a:solidFill>
                <a:latin typeface="メイリオ" panose="020B0604030504040204" pitchFamily="50" charset="-128"/>
                <a:ea typeface="メイリオ" panose="020B0604030504040204" pitchFamily="50" charset="-128"/>
              </a:rPr>
              <a:t>レッスン</a:t>
            </a:r>
            <a:r>
              <a:rPr kumimoji="1" lang="en-US" altLang="ja-JP" sz="4000" b="1" dirty="0">
                <a:solidFill>
                  <a:schemeClr val="accent3">
                    <a:lumMod val="75000"/>
                  </a:schemeClr>
                </a:solidFill>
                <a:latin typeface="メイリオ" panose="020B0604030504040204" pitchFamily="50" charset="-128"/>
                <a:ea typeface="メイリオ" panose="020B0604030504040204" pitchFamily="50" charset="-128"/>
              </a:rPr>
              <a:t>3</a:t>
            </a:r>
          </a:p>
        </p:txBody>
      </p:sp>
      <p:sp>
        <p:nvSpPr>
          <p:cNvPr id="4" name="スライド番号プレースホルダー 3"/>
          <p:cNvSpPr>
            <a:spLocks noGrp="1"/>
          </p:cNvSpPr>
          <p:nvPr>
            <p:ph type="sldNum" sz="quarter" idx="12"/>
          </p:nvPr>
        </p:nvSpPr>
        <p:spPr/>
        <p:txBody>
          <a:bodyPr/>
          <a:lstStyle/>
          <a:p>
            <a:fld id="{45F6EC25-7A39-409C-9AC0-20084A642E1D}" type="slidenum">
              <a:rPr kumimoji="1" lang="ja-JP" altLang="en-US" smtClean="0"/>
              <a:t>18</a:t>
            </a:fld>
            <a:endParaRPr kumimoji="1" lang="ja-JP" altLang="en-US"/>
          </a:p>
        </p:txBody>
      </p:sp>
    </p:spTree>
    <p:extLst>
      <p:ext uri="{BB962C8B-B14F-4D97-AF65-F5344CB8AC3E}">
        <p14:creationId xmlns:p14="http://schemas.microsoft.com/office/powerpoint/2010/main" val="99546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96B11FF-EF77-4F0D-9FD3-2357832F8117}"/>
              </a:ext>
            </a:extLst>
          </p:cNvPr>
          <p:cNvSpPr txBox="1"/>
          <p:nvPr/>
        </p:nvSpPr>
        <p:spPr>
          <a:xfrm>
            <a:off x="1147158" y="985703"/>
            <a:ext cx="10174778" cy="4886594"/>
          </a:xfrm>
          <a:prstGeom prst="rect">
            <a:avLst/>
          </a:prstGeom>
          <a:noFill/>
        </p:spPr>
        <p:txBody>
          <a:bodyPr wrap="square">
            <a:spAutoFit/>
          </a:bodyPr>
          <a:lstStyle/>
          <a:p>
            <a:pPr algn="just">
              <a:lnSpc>
                <a:spcPts val="4700"/>
              </a:lnSpc>
            </a:pPr>
            <a:r>
              <a:rPr lang="ja-JP" altLang="en-US" sz="2400" b="0" i="0" u="none" strike="noStrike" baseline="0" dirty="0">
                <a:solidFill>
                  <a:srgbClr val="000000"/>
                </a:solidFill>
                <a:latin typeface="メイリオ" panose="020B0604030504040204" pitchFamily="50" charset="-128"/>
                <a:ea typeface="メイリオ" panose="020B0604030504040204" pitchFamily="50" charset="-128"/>
              </a:rPr>
              <a:t>　</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レッスン</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3【</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はじめに</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p>
          <a:p>
            <a:pPr algn="just">
              <a:lnSpc>
                <a:spcPts val="4700"/>
              </a:lnSpc>
            </a:pP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これまでの学習を踏まえ、みなさんが「インターネットやＳＮＳを適正に利用するための</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行動宣言</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」を作成します。</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a:solidFill>
                  <a:srgbClr val="000000"/>
                </a:solidFill>
                <a:latin typeface="メイリオ" panose="020B0604030504040204" pitchFamily="50" charset="-128"/>
                <a:ea typeface="メイリオ" panose="020B0604030504040204" pitchFamily="50" charset="-128"/>
              </a:rPr>
              <a:t>　ワーク</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には「一つの答え」があるわけではありません。自分たちで、安全・安心な利用の仕方について、一緒に考えることが大切です。</a:t>
            </a:r>
          </a:p>
        </p:txBody>
      </p:sp>
      <p:sp>
        <p:nvSpPr>
          <p:cNvPr id="2" name="スライド番号プレースホルダー 1"/>
          <p:cNvSpPr>
            <a:spLocks noGrp="1"/>
          </p:cNvSpPr>
          <p:nvPr>
            <p:ph type="sldNum" sz="quarter" idx="12"/>
          </p:nvPr>
        </p:nvSpPr>
        <p:spPr/>
        <p:txBody>
          <a:bodyPr/>
          <a:lstStyle/>
          <a:p>
            <a:fld id="{45F6EC25-7A39-409C-9AC0-20084A642E1D}" type="slidenum">
              <a:rPr kumimoji="1" lang="ja-JP" altLang="en-US" smtClean="0"/>
              <a:t>19</a:t>
            </a:fld>
            <a:endParaRPr kumimoji="1" lang="ja-JP" altLang="en-US"/>
          </a:p>
        </p:txBody>
      </p:sp>
    </p:spTree>
    <p:extLst>
      <p:ext uri="{BB962C8B-B14F-4D97-AF65-F5344CB8AC3E}">
        <p14:creationId xmlns:p14="http://schemas.microsoft.com/office/powerpoint/2010/main" val="1954148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96B11FF-EF77-4F0D-9FD3-2357832F8117}"/>
              </a:ext>
            </a:extLst>
          </p:cNvPr>
          <p:cNvSpPr txBox="1"/>
          <p:nvPr/>
        </p:nvSpPr>
        <p:spPr>
          <a:xfrm>
            <a:off x="1147158" y="985703"/>
            <a:ext cx="10174778" cy="4886594"/>
          </a:xfrm>
          <a:prstGeom prst="rect">
            <a:avLst/>
          </a:prstGeom>
          <a:noFill/>
        </p:spPr>
        <p:txBody>
          <a:bodyPr wrap="square">
            <a:spAutoFit/>
          </a:bodyPr>
          <a:lstStyle/>
          <a:p>
            <a:pPr algn="just">
              <a:lnSpc>
                <a:spcPts val="4700"/>
              </a:lnSpc>
            </a:pPr>
            <a:r>
              <a:rPr lang="ja-JP" altLang="en-US" sz="2400" b="0" i="0" u="none" strike="noStrike" baseline="0" dirty="0">
                <a:solidFill>
                  <a:srgbClr val="000000"/>
                </a:solidFill>
                <a:latin typeface="メイリオ" panose="020B0604030504040204" pitchFamily="50" charset="-128"/>
                <a:ea typeface="メイリオ" panose="020B0604030504040204" pitchFamily="50" charset="-128"/>
              </a:rPr>
              <a:t>　</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レッスン</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1【</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はじめに</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p>
          <a:p>
            <a:pPr algn="just">
              <a:lnSpc>
                <a:spcPts val="4700"/>
              </a:lnSpc>
            </a:pP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ＳＮＳ</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ソーシャル・ネットワーキング・サービス</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は、スマートフォン、タブレット</a:t>
            </a:r>
            <a:r>
              <a:rPr lang="ja-JP" altLang="en-US" sz="3200" b="0" i="0" u="none" strike="noStrike" baseline="0" dirty="0" smtClean="0">
                <a:solidFill>
                  <a:srgbClr val="000000"/>
                </a:solidFill>
                <a:latin typeface="メイリオ" panose="020B0604030504040204" pitchFamily="50" charset="-128"/>
                <a:ea typeface="メイリオ" panose="020B0604030504040204" pitchFamily="50" charset="-128"/>
              </a:rPr>
              <a:t>端末の</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普及にともない、とても身近な存在となっています。</a:t>
            </a: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ＳＮＳは、同時に多くの人に情報を発信できるなど、コミュニケーションツールとして、大変便利なものです。　　</a:t>
            </a:r>
          </a:p>
        </p:txBody>
      </p:sp>
      <p:sp>
        <p:nvSpPr>
          <p:cNvPr id="2" name="スライド番号プレースホルダー 1"/>
          <p:cNvSpPr>
            <a:spLocks noGrp="1"/>
          </p:cNvSpPr>
          <p:nvPr>
            <p:ph type="sldNum" sz="quarter" idx="12"/>
          </p:nvPr>
        </p:nvSpPr>
        <p:spPr/>
        <p:txBody>
          <a:bodyPr/>
          <a:lstStyle/>
          <a:p>
            <a:fld id="{45F6EC25-7A39-409C-9AC0-20084A642E1D}" type="slidenum">
              <a:rPr kumimoji="1" lang="ja-JP" altLang="en-US" smtClean="0"/>
              <a:t>2</a:t>
            </a:fld>
            <a:endParaRPr kumimoji="1" lang="ja-JP" altLang="en-US"/>
          </a:p>
        </p:txBody>
      </p:sp>
    </p:spTree>
    <p:extLst>
      <p:ext uri="{BB962C8B-B14F-4D97-AF65-F5344CB8AC3E}">
        <p14:creationId xmlns:p14="http://schemas.microsoft.com/office/powerpoint/2010/main" val="807700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4610E68-6AC9-45E5-A391-39DA58CA0D4D}"/>
              </a:ext>
            </a:extLst>
          </p:cNvPr>
          <p:cNvSpPr txBox="1"/>
          <p:nvPr/>
        </p:nvSpPr>
        <p:spPr>
          <a:xfrm>
            <a:off x="829822" y="1645920"/>
            <a:ext cx="11177451" cy="4124206"/>
          </a:xfrm>
          <a:prstGeom prst="rect">
            <a:avLst/>
          </a:prstGeom>
          <a:noFill/>
        </p:spPr>
        <p:txBody>
          <a:bodyPr wrap="square" rtlCol="0">
            <a:spAutoFit/>
          </a:bodyPr>
          <a:lstStyle/>
          <a:p>
            <a:pPr>
              <a:lnSpc>
                <a:spcPts val="8000"/>
              </a:lnSpc>
            </a:pPr>
            <a:r>
              <a:rPr kumimoji="1" lang="ja-JP" altLang="en-US" sz="4800" b="1" dirty="0">
                <a:latin typeface="メイリオ" panose="020B0604030504040204" pitchFamily="50" charset="-128"/>
                <a:ea typeface="メイリオ" panose="020B0604030504040204" pitchFamily="50" charset="-128"/>
              </a:rPr>
              <a:t> </a:t>
            </a:r>
            <a:r>
              <a:rPr kumimoji="1" lang="ja-JP" altLang="en-US" sz="4400" b="1" dirty="0">
                <a:latin typeface="メイリオ" panose="020B0604030504040204" pitchFamily="50" charset="-128"/>
                <a:ea typeface="メイリオ" panose="020B0604030504040204" pitchFamily="50" charset="-128"/>
              </a:rPr>
              <a:t>①絶対に批判しない</a:t>
            </a:r>
            <a:endParaRPr kumimoji="1" lang="en-US" altLang="ja-JP" sz="4400" b="1" dirty="0">
              <a:latin typeface="メイリオ" panose="020B0604030504040204" pitchFamily="50" charset="-128"/>
              <a:ea typeface="メイリオ" panose="020B0604030504040204" pitchFamily="50" charset="-128"/>
            </a:endParaRPr>
          </a:p>
          <a:p>
            <a:pPr>
              <a:lnSpc>
                <a:spcPts val="8000"/>
              </a:lnSpc>
            </a:pPr>
            <a:r>
              <a:rPr kumimoji="1" lang="ja-JP" altLang="en-US" sz="4800" b="1" dirty="0">
                <a:latin typeface="メイリオ" panose="020B0604030504040204" pitchFamily="50" charset="-128"/>
                <a:ea typeface="メイリオ" panose="020B0604030504040204" pitchFamily="50" charset="-128"/>
              </a:rPr>
              <a:t> </a:t>
            </a:r>
            <a:r>
              <a:rPr kumimoji="1" lang="ja-JP" altLang="en-US" sz="4400" b="1" dirty="0">
                <a:latin typeface="メイリオ" panose="020B0604030504040204" pitchFamily="50" charset="-128"/>
                <a:ea typeface="メイリオ" panose="020B0604030504040204" pitchFamily="50" charset="-128"/>
              </a:rPr>
              <a:t>②自由に発言</a:t>
            </a:r>
            <a:r>
              <a:rPr kumimoji="1" lang="ja-JP" altLang="en-US" sz="3200" dirty="0">
                <a:latin typeface="メイリオ" panose="020B0604030504040204" pitchFamily="50" charset="-128"/>
                <a:ea typeface="メイリオ" panose="020B0604030504040204" pitchFamily="50" charset="-128"/>
              </a:rPr>
              <a:t>（完全なアイディアの必要はなし）</a:t>
            </a:r>
            <a:endParaRPr kumimoji="1" lang="en-US" altLang="ja-JP" sz="3200" dirty="0">
              <a:latin typeface="メイリオ" panose="020B0604030504040204" pitchFamily="50" charset="-128"/>
              <a:ea typeface="メイリオ" panose="020B0604030504040204" pitchFamily="50" charset="-128"/>
            </a:endParaRPr>
          </a:p>
          <a:p>
            <a:pPr>
              <a:lnSpc>
                <a:spcPts val="8000"/>
              </a:lnSpc>
            </a:pPr>
            <a:r>
              <a:rPr kumimoji="1" lang="ja-JP" altLang="en-US" sz="4800" b="1" dirty="0">
                <a:latin typeface="メイリオ" panose="020B0604030504040204" pitchFamily="50" charset="-128"/>
                <a:ea typeface="メイリオ" panose="020B0604030504040204" pitchFamily="50" charset="-128"/>
              </a:rPr>
              <a:t> </a:t>
            </a:r>
            <a:r>
              <a:rPr kumimoji="1" lang="ja-JP" altLang="en-US" sz="4400" b="1" dirty="0">
                <a:latin typeface="メイリオ" panose="020B0604030504040204" pitchFamily="50" charset="-128"/>
                <a:ea typeface="メイリオ" panose="020B0604030504040204" pitchFamily="50" charset="-128"/>
              </a:rPr>
              <a:t>③質より量を重視</a:t>
            </a:r>
            <a:r>
              <a:rPr kumimoji="1" lang="ja-JP" altLang="en-US"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多くのアイディアを出す）</a:t>
            </a:r>
            <a:endParaRPr lang="en-US" altLang="ja-JP" sz="3200" dirty="0">
              <a:latin typeface="メイリオ" panose="020B0604030504040204" pitchFamily="50" charset="-128"/>
              <a:ea typeface="メイリオ" panose="020B0604030504040204" pitchFamily="50" charset="-128"/>
            </a:endParaRPr>
          </a:p>
          <a:p>
            <a:pPr>
              <a:lnSpc>
                <a:spcPts val="8000"/>
              </a:lnSpc>
            </a:pPr>
            <a:r>
              <a:rPr kumimoji="1" lang="ja-JP" altLang="en-US" sz="4800" b="1" dirty="0">
                <a:latin typeface="メイリオ" panose="020B0604030504040204" pitchFamily="50" charset="-128"/>
                <a:ea typeface="メイリオ" panose="020B0604030504040204" pitchFamily="50" charset="-128"/>
              </a:rPr>
              <a:t> </a:t>
            </a:r>
            <a:r>
              <a:rPr kumimoji="1" lang="ja-JP" altLang="en-US" sz="4400" b="1" dirty="0">
                <a:latin typeface="メイリオ" panose="020B0604030504040204" pitchFamily="50" charset="-128"/>
                <a:ea typeface="メイリオ" panose="020B0604030504040204" pitchFamily="50" charset="-128"/>
              </a:rPr>
              <a:t>④チームでアイディアをつくる</a:t>
            </a:r>
          </a:p>
        </p:txBody>
      </p:sp>
      <p:sp>
        <p:nvSpPr>
          <p:cNvPr id="3" name="タイトル 4">
            <a:extLst>
              <a:ext uri="{FF2B5EF4-FFF2-40B4-BE49-F238E27FC236}">
                <a16:creationId xmlns:a16="http://schemas.microsoft.com/office/drawing/2014/main" id="{F46B8177-0B32-4BA9-9A1E-B93EC08BD401}"/>
              </a:ext>
            </a:extLst>
          </p:cNvPr>
          <p:cNvSpPr txBox="1">
            <a:spLocks/>
          </p:cNvSpPr>
          <p:nvPr/>
        </p:nvSpPr>
        <p:spPr>
          <a:xfrm>
            <a:off x="1239520" y="608227"/>
            <a:ext cx="9916160" cy="834494"/>
          </a:xfrm>
          <a:prstGeom prst="rect">
            <a:avLst/>
          </a:prstGeom>
          <a:solidFill>
            <a:schemeClr val="accent5">
              <a:lumMod val="75000"/>
            </a:schemeClr>
          </a:solidFill>
        </p:spPr>
        <p:txBody>
          <a:bodyPr>
            <a:noAutofit/>
          </a:bodyPr>
          <a:lst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5400" dirty="0">
                <a:solidFill>
                  <a:schemeClr val="bg1"/>
                </a:solidFill>
                <a:latin typeface="メイリオ" panose="020B0604030504040204" pitchFamily="50" charset="-128"/>
                <a:ea typeface="メイリオ" panose="020B0604030504040204" pitchFamily="50" charset="-128"/>
              </a:rPr>
              <a:t>４つのルール</a:t>
            </a:r>
          </a:p>
        </p:txBody>
      </p:sp>
      <p:sp>
        <p:nvSpPr>
          <p:cNvPr id="4" name="スライド番号プレースホルダー 3"/>
          <p:cNvSpPr>
            <a:spLocks noGrp="1"/>
          </p:cNvSpPr>
          <p:nvPr>
            <p:ph type="sldNum" sz="quarter" idx="12"/>
          </p:nvPr>
        </p:nvSpPr>
        <p:spPr/>
        <p:txBody>
          <a:bodyPr/>
          <a:lstStyle/>
          <a:p>
            <a:fld id="{45F6EC25-7A39-409C-9AC0-20084A642E1D}" type="slidenum">
              <a:rPr kumimoji="1" lang="ja-JP" altLang="en-US" smtClean="0"/>
              <a:t>20</a:t>
            </a:fld>
            <a:endParaRPr kumimoji="1" lang="ja-JP" altLang="en-US"/>
          </a:p>
        </p:txBody>
      </p:sp>
    </p:spTree>
    <p:extLst>
      <p:ext uri="{BB962C8B-B14F-4D97-AF65-F5344CB8AC3E}">
        <p14:creationId xmlns:p14="http://schemas.microsoft.com/office/powerpoint/2010/main" val="1606401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2">
            <a:extLst>
              <a:ext uri="{FF2B5EF4-FFF2-40B4-BE49-F238E27FC236}">
                <a16:creationId xmlns:a16="http://schemas.microsoft.com/office/drawing/2014/main" id="{468F1C45-0C85-4BEB-B682-DAFF3F3A58F5}"/>
              </a:ext>
            </a:extLst>
          </p:cNvPr>
          <p:cNvSpPr txBox="1">
            <a:spLocks/>
          </p:cNvSpPr>
          <p:nvPr/>
        </p:nvSpPr>
        <p:spPr>
          <a:xfrm>
            <a:off x="1113906" y="598516"/>
            <a:ext cx="2277688" cy="532015"/>
          </a:xfrm>
          <a:prstGeom prst="rect">
            <a:avLst/>
          </a:prstGeom>
          <a:solidFill>
            <a:schemeClr val="accent5">
              <a:lumMod val="75000"/>
            </a:schemeClr>
          </a:solidFill>
        </p:spPr>
        <p:txBody>
          <a:bodyPr anchor="ctr">
            <a:noAutofit/>
          </a:bodyPr>
          <a:lst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メイリオ" panose="020B0604030504040204" pitchFamily="50" charset="-128"/>
                <a:ea typeface="メイリオ" panose="020B0604030504040204" pitchFamily="50" charset="-128"/>
              </a:rPr>
              <a:t>手順</a:t>
            </a:r>
          </a:p>
        </p:txBody>
      </p:sp>
      <p:sp>
        <p:nvSpPr>
          <p:cNvPr id="3" name="テキスト ボックス 2">
            <a:extLst>
              <a:ext uri="{FF2B5EF4-FFF2-40B4-BE49-F238E27FC236}">
                <a16:creationId xmlns:a16="http://schemas.microsoft.com/office/drawing/2014/main" id="{8DBBD8EC-1817-4C53-AB3A-84969CABCA28}"/>
              </a:ext>
            </a:extLst>
          </p:cNvPr>
          <p:cNvSpPr txBox="1"/>
          <p:nvPr/>
        </p:nvSpPr>
        <p:spPr>
          <a:xfrm>
            <a:off x="532825" y="1393115"/>
            <a:ext cx="5959624"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１</a:t>
            </a:r>
            <a:r>
              <a:rPr kumimoji="1" lang="ja-JP" altLang="en-US" sz="1727" dirty="0">
                <a:latin typeface="メイリオ" panose="020B0604030504040204" pitchFamily="50" charset="-128"/>
                <a:ea typeface="メイリオ" panose="020B0604030504040204" pitchFamily="50" charset="-128"/>
              </a:rPr>
              <a:t>　</a:t>
            </a:r>
            <a:r>
              <a:rPr kumimoji="1" lang="ja-JP" altLang="en-US" sz="1727" b="1" dirty="0">
                <a:latin typeface="メイリオ" panose="020B0604030504040204" pitchFamily="50" charset="-128"/>
                <a:ea typeface="メイリオ" panose="020B0604030504040204" pitchFamily="50" charset="-128"/>
              </a:rPr>
              <a:t>１カード（付箋）に１つアイディアを書き込みます</a:t>
            </a:r>
            <a:r>
              <a:rPr kumimoji="1" lang="ja-JP" altLang="en-US" sz="1727" b="1" dirty="0">
                <a:latin typeface="HG創英角ﾎﾟｯﾌﾟ体" panose="040B0A09000000000000" pitchFamily="49" charset="-128"/>
                <a:ea typeface="HG創英角ﾎﾟｯﾌﾟ体" panose="040B0A09000000000000" pitchFamily="49" charset="-128"/>
              </a:rPr>
              <a:t>。</a:t>
            </a:r>
          </a:p>
        </p:txBody>
      </p:sp>
      <p:sp>
        <p:nvSpPr>
          <p:cNvPr id="4" name="テキスト ボックス 3">
            <a:extLst>
              <a:ext uri="{FF2B5EF4-FFF2-40B4-BE49-F238E27FC236}">
                <a16:creationId xmlns:a16="http://schemas.microsoft.com/office/drawing/2014/main" id="{00570FC1-15D5-4F96-BBDE-C6FA786E63D3}"/>
              </a:ext>
            </a:extLst>
          </p:cNvPr>
          <p:cNvSpPr txBox="1"/>
          <p:nvPr/>
        </p:nvSpPr>
        <p:spPr>
          <a:xfrm>
            <a:off x="575875" y="2220978"/>
            <a:ext cx="6425611" cy="850554"/>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２ </a:t>
            </a:r>
            <a:r>
              <a:rPr kumimoji="1" lang="ja-JP" altLang="en-US" sz="1727" dirty="0">
                <a:latin typeface="メイリオ" panose="020B0604030504040204" pitchFamily="50" charset="-128"/>
                <a:ea typeface="メイリオ" panose="020B0604030504040204" pitchFamily="50" charset="-128"/>
              </a:rPr>
              <a:t>思いつく自分のアイディアをたくさん書いてください。</a:t>
            </a:r>
            <a:endParaRPr kumimoji="1" lang="en-US" altLang="ja-JP" sz="1727" dirty="0">
              <a:latin typeface="メイリオ" panose="020B0604030504040204" pitchFamily="50" charset="-128"/>
              <a:ea typeface="メイリオ" panose="020B0604030504040204" pitchFamily="50" charset="-128"/>
            </a:endParaRPr>
          </a:p>
          <a:p>
            <a:r>
              <a:rPr kumimoji="1" lang="ja-JP" altLang="en-US" sz="1727" dirty="0">
                <a:latin typeface="メイリオ" panose="020B0604030504040204" pitchFamily="50" charset="-128"/>
                <a:ea typeface="メイリオ" panose="020B0604030504040204" pitchFamily="50" charset="-128"/>
              </a:rPr>
              <a:t>　　時間は○分ずつです。</a:t>
            </a:r>
            <a:endParaRPr kumimoji="1" lang="en-US" altLang="ja-JP" sz="1727"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02A042CA-486C-49C7-A304-6847BF910B59}"/>
              </a:ext>
            </a:extLst>
          </p:cNvPr>
          <p:cNvSpPr/>
          <p:nvPr/>
        </p:nvSpPr>
        <p:spPr>
          <a:xfrm>
            <a:off x="6679636" y="1996035"/>
            <a:ext cx="4708800" cy="1300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749" tIns="43875" rIns="87749" bIns="43875" numCol="1" spcCol="0" rtlCol="0" fromWordArt="0" anchor="ctr" anchorCtr="0" forceAA="0" compatLnSpc="1">
            <a:prstTxWarp prst="textNoShape">
              <a:avLst/>
            </a:prstTxWarp>
            <a:noAutofit/>
          </a:bodyPr>
          <a:lstStyle/>
          <a:p>
            <a:pPr>
              <a:lnSpc>
                <a:spcPts val="2879"/>
              </a:lnSpc>
            </a:pPr>
            <a:endParaRPr kumimoji="1" lang="en-US" altLang="ja-JP" sz="1535" dirty="0">
              <a:solidFill>
                <a:schemeClr val="tx1"/>
              </a:solidFill>
              <a:latin typeface="HG丸ｺﾞｼｯｸM-PRO" panose="020F0600000000000000" pitchFamily="50" charset="-128"/>
              <a:ea typeface="HG丸ｺﾞｼｯｸM-PRO" panose="020F0600000000000000" pitchFamily="50" charset="-128"/>
            </a:endParaRPr>
          </a:p>
          <a:p>
            <a:pPr>
              <a:lnSpc>
                <a:spcPts val="2879"/>
              </a:lnSpc>
            </a:pPr>
            <a:r>
              <a:rPr kumimoji="1" lang="ja-JP" altLang="en-US" sz="1535" dirty="0">
                <a:solidFill>
                  <a:schemeClr val="tx1"/>
                </a:solidFill>
                <a:latin typeface="HG丸ｺﾞｼｯｸM-PRO" panose="020F0600000000000000" pitchFamily="50" charset="-128"/>
                <a:ea typeface="HG丸ｺﾞｼｯｸM-PRO" panose="020F0600000000000000" pitchFamily="50" charset="-128"/>
              </a:rPr>
              <a:t>　　　　　 　①ネット･ＳＮＳ等の良い点（青色）</a:t>
            </a:r>
            <a:endParaRPr kumimoji="1" lang="en-US" altLang="ja-JP" sz="1535" dirty="0">
              <a:solidFill>
                <a:schemeClr val="tx1"/>
              </a:solidFill>
              <a:latin typeface="HG丸ｺﾞｼｯｸM-PRO" panose="020F0600000000000000" pitchFamily="50" charset="-128"/>
              <a:ea typeface="HG丸ｺﾞｼｯｸM-PRO" panose="020F0600000000000000" pitchFamily="50" charset="-128"/>
            </a:endParaRPr>
          </a:p>
          <a:p>
            <a:pPr>
              <a:lnSpc>
                <a:spcPts val="2879"/>
              </a:lnSpc>
            </a:pPr>
            <a:r>
              <a:rPr kumimoji="1" lang="ja-JP" altLang="en-US" sz="1535" dirty="0">
                <a:solidFill>
                  <a:schemeClr val="tx1"/>
                </a:solidFill>
                <a:latin typeface="HG丸ｺﾞｼｯｸM-PRO" panose="020F0600000000000000" pitchFamily="50" charset="-128"/>
                <a:ea typeface="HG丸ｺﾞｼｯｸM-PRO" panose="020F0600000000000000" pitchFamily="50" charset="-128"/>
              </a:rPr>
              <a:t>　　　　 　　②危険な点・問題点（赤色）</a:t>
            </a:r>
            <a:endParaRPr kumimoji="1" lang="en-US" altLang="ja-JP" sz="1535" dirty="0">
              <a:solidFill>
                <a:schemeClr val="tx1"/>
              </a:solidFill>
              <a:latin typeface="HG丸ｺﾞｼｯｸM-PRO" panose="020F0600000000000000" pitchFamily="50" charset="-128"/>
              <a:ea typeface="HG丸ｺﾞｼｯｸM-PRO" panose="020F0600000000000000" pitchFamily="50" charset="-128"/>
            </a:endParaRPr>
          </a:p>
          <a:p>
            <a:pPr>
              <a:lnSpc>
                <a:spcPts val="2879"/>
              </a:lnSpc>
            </a:pPr>
            <a:r>
              <a:rPr kumimoji="1" lang="ja-JP" altLang="en-US" sz="1535" dirty="0">
                <a:solidFill>
                  <a:schemeClr val="tx1"/>
                </a:solidFill>
                <a:latin typeface="HG丸ｺﾞｼｯｸM-PRO" panose="020F0600000000000000" pitchFamily="50" charset="-128"/>
                <a:ea typeface="HG丸ｺﾞｼｯｸM-PRO" panose="020F0600000000000000" pitchFamily="50" charset="-128"/>
              </a:rPr>
              <a:t>　　　　</a:t>
            </a:r>
          </a:p>
        </p:txBody>
      </p:sp>
      <p:grpSp>
        <p:nvGrpSpPr>
          <p:cNvPr id="6" name="グループ化 5">
            <a:extLst>
              <a:ext uri="{FF2B5EF4-FFF2-40B4-BE49-F238E27FC236}">
                <a16:creationId xmlns:a16="http://schemas.microsoft.com/office/drawing/2014/main" id="{565E8CDB-4E06-4F53-B632-AEC78FC94AFC}"/>
              </a:ext>
            </a:extLst>
          </p:cNvPr>
          <p:cNvGrpSpPr/>
          <p:nvPr/>
        </p:nvGrpSpPr>
        <p:grpSpPr>
          <a:xfrm>
            <a:off x="6912817" y="2119557"/>
            <a:ext cx="1062271" cy="1053395"/>
            <a:chOff x="5321898" y="3500821"/>
            <a:chExt cx="1062271" cy="1053395"/>
          </a:xfrm>
        </p:grpSpPr>
        <p:pic>
          <p:nvPicPr>
            <p:cNvPr id="7" name="図 6">
              <a:extLst>
                <a:ext uri="{FF2B5EF4-FFF2-40B4-BE49-F238E27FC236}">
                  <a16:creationId xmlns:a16="http://schemas.microsoft.com/office/drawing/2014/main" id="{3E643E80-CC40-4801-98F0-4F2B8B0A8B3C}"/>
                </a:ext>
              </a:extLst>
            </p:cNvPr>
            <p:cNvPicPr>
              <a:picLocks noChangeAspect="1"/>
            </p:cNvPicPr>
            <p:nvPr/>
          </p:nvPicPr>
          <p:blipFill>
            <a:blip r:embed="rId2"/>
            <a:stretch>
              <a:fillRect/>
            </a:stretch>
          </p:blipFill>
          <p:spPr>
            <a:xfrm>
              <a:off x="5321898" y="3500821"/>
              <a:ext cx="1046386" cy="539441"/>
            </a:xfrm>
            <a:prstGeom prst="rect">
              <a:avLst/>
            </a:prstGeom>
          </p:spPr>
        </p:pic>
        <p:pic>
          <p:nvPicPr>
            <p:cNvPr id="8" name="図 7">
              <a:extLst>
                <a:ext uri="{FF2B5EF4-FFF2-40B4-BE49-F238E27FC236}">
                  <a16:creationId xmlns:a16="http://schemas.microsoft.com/office/drawing/2014/main" id="{77008FFF-3477-40D0-B7C8-CFAA1C0CBE1C}"/>
                </a:ext>
              </a:extLst>
            </p:cNvPr>
            <p:cNvPicPr>
              <a:picLocks noChangeAspect="1"/>
            </p:cNvPicPr>
            <p:nvPr/>
          </p:nvPicPr>
          <p:blipFill>
            <a:blip r:embed="rId3"/>
            <a:stretch>
              <a:fillRect/>
            </a:stretch>
          </p:blipFill>
          <p:spPr>
            <a:xfrm>
              <a:off x="5337783" y="4026025"/>
              <a:ext cx="1046386" cy="528191"/>
            </a:xfrm>
            <a:prstGeom prst="rect">
              <a:avLst/>
            </a:prstGeom>
          </p:spPr>
        </p:pic>
      </p:grpSp>
      <p:sp>
        <p:nvSpPr>
          <p:cNvPr id="9" name="テキスト ボックス 8">
            <a:extLst>
              <a:ext uri="{FF2B5EF4-FFF2-40B4-BE49-F238E27FC236}">
                <a16:creationId xmlns:a16="http://schemas.microsoft.com/office/drawing/2014/main" id="{2F991ADF-69F9-40E4-890F-A5402D30269A}"/>
              </a:ext>
            </a:extLst>
          </p:cNvPr>
          <p:cNvSpPr txBox="1"/>
          <p:nvPr/>
        </p:nvSpPr>
        <p:spPr>
          <a:xfrm>
            <a:off x="575875" y="3413359"/>
            <a:ext cx="5959624" cy="1382110"/>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３</a:t>
            </a:r>
            <a:r>
              <a:rPr kumimoji="1" lang="ja-JP" altLang="en-US" sz="1727" dirty="0">
                <a:latin typeface="メイリオ" panose="020B0604030504040204" pitchFamily="50" charset="-128"/>
                <a:ea typeface="メイリオ" panose="020B0604030504040204" pitchFamily="50" charset="-128"/>
              </a:rPr>
              <a:t>　一人ずつアイディアを発表します。</a:t>
            </a:r>
            <a:endParaRPr kumimoji="1" lang="en-US" altLang="ja-JP" sz="1727" dirty="0">
              <a:latin typeface="メイリオ" panose="020B0604030504040204" pitchFamily="50" charset="-128"/>
              <a:ea typeface="メイリオ" panose="020B0604030504040204" pitchFamily="50" charset="-128"/>
            </a:endParaRPr>
          </a:p>
          <a:p>
            <a:r>
              <a:rPr kumimoji="1" lang="ja-JP" altLang="en-US" sz="1727" dirty="0">
                <a:latin typeface="メイリオ" panose="020B0604030504040204" pitchFamily="50" charset="-128"/>
                <a:ea typeface="メイリオ" panose="020B0604030504040204" pitchFamily="50" charset="-128"/>
              </a:rPr>
              <a:t>　　カードを並べていきましょう。</a:t>
            </a:r>
            <a:endParaRPr kumimoji="1" lang="en-US" altLang="ja-JP" sz="1727" dirty="0">
              <a:latin typeface="メイリオ" panose="020B0604030504040204" pitchFamily="50" charset="-128"/>
              <a:ea typeface="メイリオ" panose="020B0604030504040204" pitchFamily="50" charset="-128"/>
            </a:endParaRPr>
          </a:p>
          <a:p>
            <a:r>
              <a:rPr kumimoji="1" lang="ja-JP" altLang="en-US" sz="1727" dirty="0">
                <a:latin typeface="メイリオ" panose="020B0604030504040204" pitchFamily="50" charset="-128"/>
                <a:ea typeface="メイリオ" panose="020B0604030504040204" pitchFamily="50" charset="-128"/>
              </a:rPr>
              <a:t>　　</a:t>
            </a:r>
            <a:endParaRPr kumimoji="1" lang="en-US" altLang="ja-JP" sz="1727" dirty="0">
              <a:latin typeface="メイリオ" panose="020B0604030504040204" pitchFamily="50" charset="-128"/>
              <a:ea typeface="メイリオ" panose="020B0604030504040204" pitchFamily="50" charset="-128"/>
            </a:endParaRPr>
          </a:p>
          <a:p>
            <a:r>
              <a:rPr kumimoji="1" lang="ja-JP" altLang="en-US" sz="1727"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似ている内容は、重ねて小グループにまとめます。</a:t>
            </a:r>
            <a:r>
              <a:rPr kumimoji="1" lang="ja-JP" altLang="en-US" sz="1727" dirty="0">
                <a:latin typeface="メイリオ" panose="020B0604030504040204" pitchFamily="50" charset="-128"/>
                <a:ea typeface="メイリオ" panose="020B0604030504040204" pitchFamily="50" charset="-128"/>
              </a:rPr>
              <a:t>　　　 　</a:t>
            </a:r>
            <a:endParaRPr kumimoji="1" lang="en-US" altLang="ja-JP" sz="1727" dirty="0">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9DFDACC6-CC13-4B2B-9AD2-BF7C2E30A291}"/>
              </a:ext>
            </a:extLst>
          </p:cNvPr>
          <p:cNvGrpSpPr/>
          <p:nvPr/>
        </p:nvGrpSpPr>
        <p:grpSpPr>
          <a:xfrm>
            <a:off x="6047492" y="3475607"/>
            <a:ext cx="5226387" cy="1667672"/>
            <a:chOff x="5285986" y="6436651"/>
            <a:chExt cx="5226387" cy="1667672"/>
          </a:xfrm>
        </p:grpSpPr>
        <p:pic>
          <p:nvPicPr>
            <p:cNvPr id="12" name="図 11">
              <a:extLst>
                <a:ext uri="{FF2B5EF4-FFF2-40B4-BE49-F238E27FC236}">
                  <a16:creationId xmlns:a16="http://schemas.microsoft.com/office/drawing/2014/main" id="{2906AADF-B106-4C51-B750-242516B46B87}"/>
                </a:ext>
              </a:extLst>
            </p:cNvPr>
            <p:cNvPicPr>
              <a:picLocks noChangeAspect="1"/>
            </p:cNvPicPr>
            <p:nvPr/>
          </p:nvPicPr>
          <p:blipFill>
            <a:blip r:embed="rId4"/>
            <a:stretch>
              <a:fillRect/>
            </a:stretch>
          </p:blipFill>
          <p:spPr>
            <a:xfrm>
              <a:off x="8850899" y="6997474"/>
              <a:ext cx="1661474" cy="1106849"/>
            </a:xfrm>
            <a:prstGeom prst="rect">
              <a:avLst/>
            </a:prstGeom>
          </p:spPr>
        </p:pic>
        <p:grpSp>
          <p:nvGrpSpPr>
            <p:cNvPr id="13" name="グループ化 12">
              <a:extLst>
                <a:ext uri="{FF2B5EF4-FFF2-40B4-BE49-F238E27FC236}">
                  <a16:creationId xmlns:a16="http://schemas.microsoft.com/office/drawing/2014/main" id="{FE2F3962-038F-41E0-9A74-5DADBDC606AF}"/>
                </a:ext>
              </a:extLst>
            </p:cNvPr>
            <p:cNvGrpSpPr/>
            <p:nvPr/>
          </p:nvGrpSpPr>
          <p:grpSpPr>
            <a:xfrm>
              <a:off x="5285986" y="6436651"/>
              <a:ext cx="1550784" cy="1091316"/>
              <a:chOff x="750232" y="5613444"/>
              <a:chExt cx="1628775" cy="1145425"/>
            </a:xfrm>
          </p:grpSpPr>
          <p:pic>
            <p:nvPicPr>
              <p:cNvPr id="16" name="図 15">
                <a:extLst>
                  <a:ext uri="{FF2B5EF4-FFF2-40B4-BE49-F238E27FC236}">
                    <a16:creationId xmlns:a16="http://schemas.microsoft.com/office/drawing/2014/main" id="{6CEB6E67-DA69-4820-85C2-674C91C653C2}"/>
                  </a:ext>
                </a:extLst>
              </p:cNvPr>
              <p:cNvPicPr>
                <a:picLocks noChangeAspect="1"/>
              </p:cNvPicPr>
              <p:nvPr/>
            </p:nvPicPr>
            <p:blipFill>
              <a:blip r:embed="rId3"/>
              <a:stretch>
                <a:fillRect/>
              </a:stretch>
            </p:blipFill>
            <p:spPr>
              <a:xfrm>
                <a:off x="1166619" y="6111424"/>
                <a:ext cx="796002" cy="401803"/>
              </a:xfrm>
              <a:prstGeom prst="rect">
                <a:avLst/>
              </a:prstGeom>
            </p:spPr>
          </p:pic>
          <p:pic>
            <p:nvPicPr>
              <p:cNvPr id="17" name="図 16">
                <a:extLst>
                  <a:ext uri="{FF2B5EF4-FFF2-40B4-BE49-F238E27FC236}">
                    <a16:creationId xmlns:a16="http://schemas.microsoft.com/office/drawing/2014/main" id="{FA45D923-DFF4-4271-8666-B333157FE0B5}"/>
                  </a:ext>
                </a:extLst>
              </p:cNvPr>
              <p:cNvPicPr>
                <a:picLocks noChangeAspect="1"/>
              </p:cNvPicPr>
              <p:nvPr/>
            </p:nvPicPr>
            <p:blipFill>
              <a:blip r:embed="rId3"/>
              <a:stretch>
                <a:fillRect/>
              </a:stretch>
            </p:blipFill>
            <p:spPr>
              <a:xfrm>
                <a:off x="1325229" y="5815746"/>
                <a:ext cx="796002" cy="401803"/>
              </a:xfrm>
              <a:prstGeom prst="rect">
                <a:avLst/>
              </a:prstGeom>
            </p:spPr>
          </p:pic>
          <p:pic>
            <p:nvPicPr>
              <p:cNvPr id="18" name="図 17">
                <a:extLst>
                  <a:ext uri="{FF2B5EF4-FFF2-40B4-BE49-F238E27FC236}">
                    <a16:creationId xmlns:a16="http://schemas.microsoft.com/office/drawing/2014/main" id="{03FD5130-E6B8-4050-BDA0-97D98524D04A}"/>
                  </a:ext>
                </a:extLst>
              </p:cNvPr>
              <p:cNvPicPr>
                <a:picLocks noChangeAspect="1"/>
              </p:cNvPicPr>
              <p:nvPr/>
            </p:nvPicPr>
            <p:blipFill>
              <a:blip r:embed="rId3"/>
              <a:stretch>
                <a:fillRect/>
              </a:stretch>
            </p:blipFill>
            <p:spPr>
              <a:xfrm>
                <a:off x="815667" y="5970937"/>
                <a:ext cx="796002" cy="401803"/>
              </a:xfrm>
              <a:prstGeom prst="rect">
                <a:avLst/>
              </a:prstGeom>
            </p:spPr>
          </p:pic>
          <p:pic>
            <p:nvPicPr>
              <p:cNvPr id="19" name="図 18">
                <a:extLst>
                  <a:ext uri="{FF2B5EF4-FFF2-40B4-BE49-F238E27FC236}">
                    <a16:creationId xmlns:a16="http://schemas.microsoft.com/office/drawing/2014/main" id="{D3BF100A-EBE9-43CA-A27F-5578F5F48575}"/>
                  </a:ext>
                </a:extLst>
              </p:cNvPr>
              <p:cNvPicPr>
                <a:picLocks noChangeAspect="1"/>
              </p:cNvPicPr>
              <p:nvPr/>
            </p:nvPicPr>
            <p:blipFill>
              <a:blip r:embed="rId3"/>
              <a:stretch>
                <a:fillRect/>
              </a:stretch>
            </p:blipFill>
            <p:spPr>
              <a:xfrm>
                <a:off x="974277" y="5722100"/>
                <a:ext cx="796002" cy="401803"/>
              </a:xfrm>
              <a:prstGeom prst="rect">
                <a:avLst/>
              </a:prstGeom>
            </p:spPr>
          </p:pic>
          <p:sp>
            <p:nvSpPr>
              <p:cNvPr id="20" name="楕円 19">
                <a:extLst>
                  <a:ext uri="{FF2B5EF4-FFF2-40B4-BE49-F238E27FC236}">
                    <a16:creationId xmlns:a16="http://schemas.microsoft.com/office/drawing/2014/main" id="{DD058967-5C00-4F1B-9C53-4D0117F978AF}"/>
                  </a:ext>
                </a:extLst>
              </p:cNvPr>
              <p:cNvSpPr/>
              <p:nvPr/>
            </p:nvSpPr>
            <p:spPr>
              <a:xfrm>
                <a:off x="750232" y="5613444"/>
                <a:ext cx="1628775" cy="114542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14" name="右矢印 39">
              <a:extLst>
                <a:ext uri="{FF2B5EF4-FFF2-40B4-BE49-F238E27FC236}">
                  <a16:creationId xmlns:a16="http://schemas.microsoft.com/office/drawing/2014/main" id="{A6540AE7-752C-4574-A160-648603DEB8BE}"/>
                </a:ext>
              </a:extLst>
            </p:cNvPr>
            <p:cNvSpPr/>
            <p:nvPr/>
          </p:nvSpPr>
          <p:spPr>
            <a:xfrm rot="2279397">
              <a:off x="8356591" y="7126085"/>
              <a:ext cx="361950" cy="438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E9AE1BD9-0ADC-4E1F-85E5-3583925C55BA}"/>
                </a:ext>
              </a:extLst>
            </p:cNvPr>
            <p:cNvPicPr>
              <a:picLocks noChangeAspect="1"/>
            </p:cNvPicPr>
            <p:nvPr/>
          </p:nvPicPr>
          <p:blipFill>
            <a:blip r:embed="rId2"/>
            <a:stretch>
              <a:fillRect/>
            </a:stretch>
          </p:blipFill>
          <p:spPr>
            <a:xfrm>
              <a:off x="7367175" y="7009455"/>
              <a:ext cx="782776" cy="403543"/>
            </a:xfrm>
            <a:prstGeom prst="rect">
              <a:avLst/>
            </a:prstGeom>
          </p:spPr>
        </p:pic>
      </p:grpSp>
      <p:pic>
        <p:nvPicPr>
          <p:cNvPr id="21" name="図 20">
            <a:extLst>
              <a:ext uri="{FF2B5EF4-FFF2-40B4-BE49-F238E27FC236}">
                <a16:creationId xmlns:a16="http://schemas.microsoft.com/office/drawing/2014/main" id="{68E9FA6C-199A-4E42-8660-DB2791F3A7AC}"/>
              </a:ext>
            </a:extLst>
          </p:cNvPr>
          <p:cNvPicPr>
            <a:picLocks noChangeAspect="1"/>
          </p:cNvPicPr>
          <p:nvPr/>
        </p:nvPicPr>
        <p:blipFill>
          <a:blip r:embed="rId2"/>
          <a:stretch>
            <a:fillRect/>
          </a:stretch>
        </p:blipFill>
        <p:spPr>
          <a:xfrm>
            <a:off x="8124625" y="3605025"/>
            <a:ext cx="782776" cy="403543"/>
          </a:xfrm>
          <a:prstGeom prst="rect">
            <a:avLst/>
          </a:prstGeom>
        </p:spPr>
      </p:pic>
      <p:sp>
        <p:nvSpPr>
          <p:cNvPr id="22" name="楕円 21">
            <a:extLst>
              <a:ext uri="{FF2B5EF4-FFF2-40B4-BE49-F238E27FC236}">
                <a16:creationId xmlns:a16="http://schemas.microsoft.com/office/drawing/2014/main" id="{CA5A7A47-1259-47A3-A275-BC2773AA873F}"/>
              </a:ext>
            </a:extLst>
          </p:cNvPr>
          <p:cNvSpPr/>
          <p:nvPr/>
        </p:nvSpPr>
        <p:spPr>
          <a:xfrm>
            <a:off x="7768152" y="3502362"/>
            <a:ext cx="1342091" cy="98369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A5416C2-C95B-4652-B6BE-6FAE5E83A3ED}"/>
              </a:ext>
            </a:extLst>
          </p:cNvPr>
          <p:cNvSpPr txBox="1"/>
          <p:nvPr/>
        </p:nvSpPr>
        <p:spPr>
          <a:xfrm>
            <a:off x="607589" y="4945425"/>
            <a:ext cx="9004815"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４ </a:t>
            </a:r>
            <a:r>
              <a:rPr lang="ja-JP" altLang="ja-JP" sz="1800" dirty="0">
                <a:effectLst/>
                <a:latin typeface="メイリオ" panose="020B0604030504040204" pitchFamily="50" charset="-128"/>
                <a:ea typeface="メイリオ" panose="020B0604030504040204" pitchFamily="50" charset="-128"/>
                <a:cs typeface="Times New Roman" panose="02020603050405020304" pitchFamily="18" charset="0"/>
              </a:rPr>
              <a:t>「インターネットやＳＮＳを適正に利用するための『行動宣言』」</a:t>
            </a:r>
            <a:r>
              <a:rPr kumimoji="1" lang="ja-JP" altLang="en-US" sz="1727" dirty="0">
                <a:latin typeface="メイリオ" panose="020B0604030504040204" pitchFamily="50" charset="-128"/>
                <a:ea typeface="メイリオ" panose="020B0604030504040204" pitchFamily="50" charset="-128"/>
              </a:rPr>
              <a:t>を考えよう。　　　</a:t>
            </a:r>
            <a:endParaRPr kumimoji="1" lang="en-US" altLang="ja-JP" sz="1727" dirty="0">
              <a:latin typeface="メイリオ" panose="020B0604030504040204" pitchFamily="50" charset="-128"/>
              <a:ea typeface="メイリオ" panose="020B0604030504040204" pitchFamily="50" charset="-128"/>
            </a:endParaRPr>
          </a:p>
        </p:txBody>
      </p:sp>
      <p:pic>
        <p:nvPicPr>
          <p:cNvPr id="24" name="図 23">
            <a:extLst>
              <a:ext uri="{FF2B5EF4-FFF2-40B4-BE49-F238E27FC236}">
                <a16:creationId xmlns:a16="http://schemas.microsoft.com/office/drawing/2014/main" id="{A402CC13-A050-487F-AD14-4B158838EBB0}"/>
              </a:ext>
            </a:extLst>
          </p:cNvPr>
          <p:cNvPicPr>
            <a:picLocks noChangeAspect="1"/>
          </p:cNvPicPr>
          <p:nvPr/>
        </p:nvPicPr>
        <p:blipFill>
          <a:blip r:embed="rId2"/>
          <a:stretch>
            <a:fillRect/>
          </a:stretch>
        </p:blipFill>
        <p:spPr>
          <a:xfrm>
            <a:off x="7877910" y="3742178"/>
            <a:ext cx="782776" cy="403543"/>
          </a:xfrm>
          <a:prstGeom prst="rect">
            <a:avLst/>
          </a:prstGeom>
        </p:spPr>
      </p:pic>
      <p:sp>
        <p:nvSpPr>
          <p:cNvPr id="25" name="正方形/長方形 24">
            <a:extLst>
              <a:ext uri="{FF2B5EF4-FFF2-40B4-BE49-F238E27FC236}">
                <a16:creationId xmlns:a16="http://schemas.microsoft.com/office/drawing/2014/main" id="{25CAABD2-D212-452C-81EE-75CFF962142A}"/>
              </a:ext>
            </a:extLst>
          </p:cNvPr>
          <p:cNvSpPr/>
          <p:nvPr/>
        </p:nvSpPr>
        <p:spPr>
          <a:xfrm>
            <a:off x="1552675" y="5530200"/>
            <a:ext cx="5360142" cy="5286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749" tIns="43875" rIns="87749" bIns="43875" numCol="1" spcCol="0" rtlCol="0" fromWordArt="0" anchor="ctr" anchorCtr="0" forceAA="0" compatLnSpc="1">
            <a:prstTxWarp prst="textNoShape">
              <a:avLst/>
            </a:prstTxWarp>
            <a:noAutofit/>
          </a:bodyPr>
          <a:lstStyle/>
          <a:p>
            <a:pPr>
              <a:lnSpc>
                <a:spcPts val="2879"/>
              </a:lnSpc>
            </a:pPr>
            <a:r>
              <a:rPr kumimoji="1" lang="ja-JP" altLang="en-US" sz="1535"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1535" dirty="0">
              <a:solidFill>
                <a:schemeClr val="tx1"/>
              </a:solidFill>
              <a:latin typeface="HG丸ｺﾞｼｯｸM-PRO" panose="020F0600000000000000" pitchFamily="50" charset="-128"/>
              <a:ea typeface="HG丸ｺﾞｼｯｸM-PRO" panose="020F0600000000000000" pitchFamily="50" charset="-128"/>
            </a:endParaRPr>
          </a:p>
          <a:p>
            <a:pPr>
              <a:lnSpc>
                <a:spcPts val="2879"/>
              </a:lnSpc>
            </a:pPr>
            <a:r>
              <a:rPr kumimoji="1" lang="ja-JP" altLang="en-US" sz="1535" dirty="0">
                <a:solidFill>
                  <a:schemeClr val="tx1"/>
                </a:solidFill>
                <a:latin typeface="HG丸ｺﾞｼｯｸM-PRO" panose="020F0600000000000000" pitchFamily="50" charset="-128"/>
                <a:ea typeface="HG丸ｺﾞｼｯｸM-PRO" panose="020F0600000000000000" pitchFamily="50" charset="-128"/>
              </a:rPr>
              <a:t>　　　　　　③ＳＮＳ等適正利用モラル・マナー（黄色）　</a:t>
            </a:r>
            <a:endParaRPr kumimoji="1" lang="en-US" altLang="ja-JP" sz="1535" dirty="0">
              <a:solidFill>
                <a:schemeClr val="tx1"/>
              </a:solidFill>
              <a:latin typeface="HG丸ｺﾞｼｯｸM-PRO" panose="020F0600000000000000" pitchFamily="50" charset="-128"/>
              <a:ea typeface="HG丸ｺﾞｼｯｸM-PRO" panose="020F0600000000000000" pitchFamily="50" charset="-128"/>
            </a:endParaRPr>
          </a:p>
          <a:p>
            <a:pPr>
              <a:lnSpc>
                <a:spcPts val="2879"/>
              </a:lnSpc>
            </a:pPr>
            <a:r>
              <a:rPr kumimoji="1" lang="ja-JP" altLang="en-US" sz="1535" dirty="0">
                <a:solidFill>
                  <a:schemeClr val="tx1"/>
                </a:solidFill>
                <a:latin typeface="HG丸ｺﾞｼｯｸM-PRO" panose="020F0600000000000000" pitchFamily="50" charset="-128"/>
                <a:ea typeface="HG丸ｺﾞｼｯｸM-PRO" panose="020F0600000000000000" pitchFamily="50" charset="-128"/>
              </a:rPr>
              <a:t>　</a:t>
            </a:r>
          </a:p>
        </p:txBody>
      </p:sp>
      <p:pic>
        <p:nvPicPr>
          <p:cNvPr id="26" name="図 25">
            <a:extLst>
              <a:ext uri="{FF2B5EF4-FFF2-40B4-BE49-F238E27FC236}">
                <a16:creationId xmlns:a16="http://schemas.microsoft.com/office/drawing/2014/main" id="{717C9EE3-FE2D-4918-9C3F-B0AC24193AC9}"/>
              </a:ext>
            </a:extLst>
          </p:cNvPr>
          <p:cNvPicPr>
            <a:picLocks noChangeAspect="1"/>
          </p:cNvPicPr>
          <p:nvPr/>
        </p:nvPicPr>
        <p:blipFill>
          <a:blip r:embed="rId5"/>
          <a:stretch>
            <a:fillRect/>
          </a:stretch>
        </p:blipFill>
        <p:spPr>
          <a:xfrm>
            <a:off x="1708263" y="5564276"/>
            <a:ext cx="1088973" cy="460541"/>
          </a:xfrm>
          <a:prstGeom prst="rect">
            <a:avLst/>
          </a:prstGeom>
        </p:spPr>
      </p:pic>
      <p:sp>
        <p:nvSpPr>
          <p:cNvPr id="10" name="スライド番号プレースホルダー 9"/>
          <p:cNvSpPr>
            <a:spLocks noGrp="1"/>
          </p:cNvSpPr>
          <p:nvPr>
            <p:ph type="sldNum" sz="quarter" idx="12"/>
          </p:nvPr>
        </p:nvSpPr>
        <p:spPr/>
        <p:txBody>
          <a:bodyPr/>
          <a:lstStyle/>
          <a:p>
            <a:fld id="{45F6EC25-7A39-409C-9AC0-20084A642E1D}" type="slidenum">
              <a:rPr kumimoji="1" lang="ja-JP" altLang="en-US" smtClean="0"/>
              <a:t>21</a:t>
            </a:fld>
            <a:endParaRPr kumimoji="1" lang="ja-JP" altLang="en-US"/>
          </a:p>
        </p:txBody>
      </p:sp>
    </p:spTree>
    <p:extLst>
      <p:ext uri="{BB962C8B-B14F-4D97-AF65-F5344CB8AC3E}">
        <p14:creationId xmlns:p14="http://schemas.microsoft.com/office/powerpoint/2010/main" val="647229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5F6EC25-7A39-409C-9AC0-20084A642E1D}" type="slidenum">
              <a:rPr kumimoji="1" lang="ja-JP" altLang="en-US" smtClean="0"/>
              <a:t>22</a:t>
            </a:fld>
            <a:endParaRPr kumimoji="1" lang="ja-JP" altLang="en-US"/>
          </a:p>
        </p:txBody>
      </p:sp>
      <p:sp>
        <p:nvSpPr>
          <p:cNvPr id="3" name="正方形/長方形 2"/>
          <p:cNvSpPr/>
          <p:nvPr/>
        </p:nvSpPr>
        <p:spPr>
          <a:xfrm>
            <a:off x="529390" y="1251284"/>
            <a:ext cx="11020926" cy="4216539"/>
          </a:xfrm>
          <a:prstGeom prst="rect">
            <a:avLst/>
          </a:prstGeom>
        </p:spPr>
        <p:txBody>
          <a:bodyPr wrap="square">
            <a:spAutoFit/>
          </a:bodyPr>
          <a:lstStyle/>
          <a:p>
            <a:pPr algn="ctr">
              <a:lnSpc>
                <a:spcPts val="5000"/>
              </a:lnSpc>
              <a:spcAft>
                <a:spcPts val="0"/>
              </a:spcAft>
            </a:pPr>
            <a:r>
              <a:rPr lang="ja-JP" altLang="ja-JP" sz="4400" b="1" kern="100" dirty="0">
                <a:solidFill>
                  <a:srgbClr val="0070C0"/>
                </a:solidFill>
                <a:effectLst>
                  <a:outerShdw blurRad="38100" dist="38100" dir="2700000" algn="tl">
                    <a:srgbClr val="000000">
                      <a:alpha val="43137"/>
                    </a:srgbClr>
                  </a:outerShdw>
                </a:effectLst>
                <a:latin typeface="游明朝" panose="02020400000000000000" pitchFamily="18" charset="-128"/>
                <a:ea typeface="ＭＳ ゴシック" panose="020B0609070205080204" pitchFamily="49" charset="-128"/>
                <a:cs typeface="Times New Roman" panose="02020603050405020304" pitchFamily="18" charset="0"/>
              </a:rPr>
              <a:t>「インターネットやＳＮＳを適正に利用するための『行動宣言』」</a:t>
            </a:r>
            <a:endParaRPr lang="ja-JP" altLang="ja-JP" sz="4400" b="1" kern="100" dirty="0">
              <a:solidFill>
                <a:srgbClr val="0070C0"/>
              </a:solidFill>
              <a:effectLst>
                <a:outerShdw blurRad="38100" dist="38100" dir="2700000" algn="tl">
                  <a:srgbClr val="000000">
                    <a:alpha val="43137"/>
                  </a:srgbClr>
                </a:outerShdw>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kern="100" dirty="0">
                <a:latin typeface="ＭＳ 明朝" panose="02020609040205080304" pitchFamily="17" charset="-128"/>
                <a:ea typeface="游明朝" panose="02020400000000000000" pitchFamily="18" charset="-128"/>
                <a:cs typeface="Times New Roman" panose="02020603050405020304" pitchFamily="18" charset="0"/>
              </a:rPr>
              <a:t> </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lvl="0" algn="just">
              <a:lnSpc>
                <a:spcPts val="4000"/>
              </a:lnSpc>
              <a:spcAft>
                <a:spcPts val="0"/>
              </a:spcAft>
            </a:pPr>
            <a:r>
              <a:rPr lang="ja-JP" altLang="en-US" sz="2400" kern="100" dirty="0" smtClean="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24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lvl="0" algn="just">
              <a:lnSpc>
                <a:spcPts val="4000"/>
              </a:lnSpc>
              <a:spcAft>
                <a:spcPts val="0"/>
              </a:spcAft>
            </a:pPr>
            <a:r>
              <a:rPr lang="ja-JP" altLang="en-US" sz="28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28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800" kern="100" dirty="0" smtClean="0">
                <a:latin typeface="メイリオ" panose="020B0604030504040204" pitchFamily="50" charset="-128"/>
                <a:ea typeface="メイリオ" panose="020B0604030504040204" pitchFamily="50" charset="-128"/>
                <a:cs typeface="Times New Roman" panose="02020603050405020304" pitchFamily="18" charset="0"/>
              </a:rPr>
              <a:t>インターネット</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やＳＮＳを適正に利用するため</a:t>
            </a:r>
            <a:r>
              <a:rPr lang="ja-JP" altLang="ja-JP" sz="2800" kern="100" dirty="0" smtClean="0">
                <a:latin typeface="メイリオ" panose="020B0604030504040204" pitchFamily="50" charset="-128"/>
                <a:ea typeface="メイリオ" panose="020B0604030504040204" pitchFamily="50" charset="-128"/>
                <a:cs typeface="Times New Roman" panose="02020603050405020304" pitchFamily="18" charset="0"/>
              </a:rPr>
              <a:t>の『</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行動宣言</a:t>
            </a:r>
            <a:r>
              <a:rPr lang="ja-JP" altLang="ja-JP" sz="28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8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800" kern="100" dirty="0" smtClean="0">
                <a:latin typeface="メイリオ" panose="020B0604030504040204" pitchFamily="50" charset="-128"/>
                <a:ea typeface="メイリオ" panose="020B0604030504040204" pitchFamily="50" charset="-128"/>
                <a:cs typeface="Times New Roman" panose="02020603050405020304" pitchFamily="18" charset="0"/>
              </a:rPr>
              <a:t>と</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は</a:t>
            </a:r>
            <a:r>
              <a:rPr lang="ja-JP" altLang="ja-JP" sz="2800" kern="100" dirty="0" smtClean="0">
                <a:latin typeface="メイリオ" panose="020B0604030504040204" pitchFamily="50" charset="-128"/>
                <a:ea typeface="メイリオ" panose="020B0604030504040204" pitchFamily="50" charset="-128"/>
                <a:cs typeface="Times New Roman" panose="02020603050405020304" pitchFamily="18" charset="0"/>
              </a:rPr>
              <a:t>、安全</a:t>
            </a:r>
            <a:r>
              <a:rPr lang="ja-JP" altLang="ja-JP" sz="2800" kern="100" dirty="0">
                <a:latin typeface="メイリオ" panose="020B0604030504040204" pitchFamily="50" charset="-128"/>
                <a:ea typeface="メイリオ" panose="020B0604030504040204" pitchFamily="50" charset="-128"/>
                <a:cs typeface="Times New Roman" panose="02020603050405020304" pitchFamily="18" charset="0"/>
              </a:rPr>
              <a:t>・安心に楽しくインターネットやＳＮＳを利用するために、何を大切にしなければならないのか、その考え方と行動の在り方を生徒自らが具体的な目標として示すものです。</a:t>
            </a:r>
            <a:endParaRPr lang="ja-JP" altLang="ja-JP" sz="2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59740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642E3C1-06ED-4485-88E5-B5224D089EB1}"/>
              </a:ext>
            </a:extLst>
          </p:cNvPr>
          <p:cNvSpPr txBox="1"/>
          <p:nvPr/>
        </p:nvSpPr>
        <p:spPr>
          <a:xfrm>
            <a:off x="975360" y="684338"/>
            <a:ext cx="10241280" cy="5489323"/>
          </a:xfrm>
          <a:prstGeom prst="rect">
            <a:avLst/>
          </a:prstGeom>
          <a:noFill/>
        </p:spPr>
        <p:txBody>
          <a:bodyPr wrap="square">
            <a:spAutoFit/>
          </a:bodyPr>
          <a:lstStyle/>
          <a:p>
            <a:pPr algn="just">
              <a:lnSpc>
                <a:spcPts val="4700"/>
              </a:lnSpc>
            </a:pPr>
            <a:r>
              <a:rPr lang="ja-JP" altLang="en-US" sz="2400" b="0" i="0" u="none" strike="noStrike" baseline="0" dirty="0">
                <a:solidFill>
                  <a:srgbClr val="000000"/>
                </a:solidFill>
                <a:latin typeface="メイリオ" panose="020B0604030504040204" pitchFamily="50" charset="-128"/>
                <a:ea typeface="メイリオ" panose="020B0604030504040204" pitchFamily="50" charset="-128"/>
              </a:rPr>
              <a:t>　</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まとめと振り返り　</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a:t>
            </a: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○ＳＮＳ上でも直接コミュニケーションでも、常に　　</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相手のことを思いやることが大切。</a:t>
            </a: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○安心・安全にインターネットやＳＮＳを利用する　</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ためには、自分の意思で判断しながら適切に行動</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できることが重要。</a:t>
            </a: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a:t>
            </a:r>
            <a:r>
              <a:rPr lang="ja-JP" altLang="en-US" sz="2800" b="0" i="0" u="none" strike="noStrike" baseline="0" dirty="0">
                <a:solidFill>
                  <a:srgbClr val="00B050"/>
                </a:solidFill>
                <a:latin typeface="メイリオ" panose="020B0604030504040204" pitchFamily="50" charset="-128"/>
                <a:ea typeface="メイリオ" panose="020B0604030504040204" pitchFamily="50" charset="-128"/>
              </a:rPr>
              <a:t>困ったときには、「信頼できる大人に相談」してください。</a:t>
            </a:r>
          </a:p>
        </p:txBody>
      </p:sp>
      <p:sp>
        <p:nvSpPr>
          <p:cNvPr id="3" name="スライド番号プレースホルダー 2"/>
          <p:cNvSpPr>
            <a:spLocks noGrp="1"/>
          </p:cNvSpPr>
          <p:nvPr>
            <p:ph type="sldNum" sz="quarter" idx="12"/>
          </p:nvPr>
        </p:nvSpPr>
        <p:spPr/>
        <p:txBody>
          <a:bodyPr/>
          <a:lstStyle/>
          <a:p>
            <a:fld id="{45F6EC25-7A39-409C-9AC0-20084A642E1D}" type="slidenum">
              <a:rPr kumimoji="1" lang="ja-JP" altLang="en-US" smtClean="0"/>
              <a:t>23</a:t>
            </a:fld>
            <a:endParaRPr kumimoji="1" lang="ja-JP" altLang="en-US"/>
          </a:p>
        </p:txBody>
      </p:sp>
    </p:spTree>
    <p:extLst>
      <p:ext uri="{BB962C8B-B14F-4D97-AF65-F5344CB8AC3E}">
        <p14:creationId xmlns:p14="http://schemas.microsoft.com/office/powerpoint/2010/main" val="2903029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96B11FF-EF77-4F0D-9FD3-2357832F8117}"/>
              </a:ext>
            </a:extLst>
          </p:cNvPr>
          <p:cNvSpPr txBox="1"/>
          <p:nvPr/>
        </p:nvSpPr>
        <p:spPr>
          <a:xfrm>
            <a:off x="1155109" y="1931247"/>
            <a:ext cx="10116950" cy="3862596"/>
          </a:xfrm>
          <a:prstGeom prst="rect">
            <a:avLst/>
          </a:prstGeom>
          <a:noFill/>
        </p:spPr>
        <p:txBody>
          <a:bodyPr wrap="square">
            <a:spAutoFit/>
          </a:bodyPr>
          <a:lstStyle/>
          <a:p>
            <a:pPr algn="just">
              <a:lnSpc>
                <a:spcPts val="5000"/>
              </a:lnSpc>
            </a:pPr>
            <a:r>
              <a:rPr lang="ja-JP" altLang="en-US" sz="2400" b="0" i="0" u="none" strike="noStrike" baseline="0" dirty="0">
                <a:solidFill>
                  <a:srgbClr val="000000"/>
                </a:solidFill>
                <a:latin typeface="メイリオ" panose="020B0604030504040204" pitchFamily="50" charset="-128"/>
                <a:ea typeface="メイリオ" panose="020B0604030504040204" pitchFamily="50" charset="-128"/>
              </a:rPr>
              <a:t>　</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同じような趣味などを持った人たちと交流することで自分の興味、関心を更に広げることもできます。</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50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このよう</a:t>
            </a:r>
            <a:r>
              <a:rPr lang="ja-JP" altLang="en-US" sz="3200" b="0" i="0" u="none" strike="noStrike" baseline="0" dirty="0" smtClean="0">
                <a:solidFill>
                  <a:srgbClr val="000000"/>
                </a:solidFill>
                <a:latin typeface="メイリオ" panose="020B0604030504040204" pitchFamily="50" charset="-128"/>
                <a:ea typeface="メイリオ" panose="020B0604030504040204" pitchFamily="50" charset="-128"/>
              </a:rPr>
              <a:t>に、ＳＮＳ</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は適切な利用を心掛ければ、非常に有意義かつ楽しいツールとなります。</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endParaRPr lang="en-US" altLang="ja-JP" sz="320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a:t>
            </a:r>
          </a:p>
        </p:txBody>
      </p:sp>
      <p:sp>
        <p:nvSpPr>
          <p:cNvPr id="2" name="スライド番号プレースホルダー 1"/>
          <p:cNvSpPr>
            <a:spLocks noGrp="1"/>
          </p:cNvSpPr>
          <p:nvPr>
            <p:ph type="sldNum" sz="quarter" idx="12"/>
          </p:nvPr>
        </p:nvSpPr>
        <p:spPr/>
        <p:txBody>
          <a:bodyPr/>
          <a:lstStyle/>
          <a:p>
            <a:fld id="{45F6EC25-7A39-409C-9AC0-20084A642E1D}" type="slidenum">
              <a:rPr kumimoji="1" lang="ja-JP" altLang="en-US" smtClean="0"/>
              <a:t>3</a:t>
            </a:fld>
            <a:endParaRPr kumimoji="1" lang="ja-JP" altLang="en-US"/>
          </a:p>
        </p:txBody>
      </p:sp>
    </p:spTree>
    <p:extLst>
      <p:ext uri="{BB962C8B-B14F-4D97-AF65-F5344CB8AC3E}">
        <p14:creationId xmlns:p14="http://schemas.microsoft.com/office/powerpoint/2010/main" val="2582332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96B11FF-EF77-4F0D-9FD3-2357832F8117}"/>
              </a:ext>
            </a:extLst>
          </p:cNvPr>
          <p:cNvSpPr txBox="1"/>
          <p:nvPr/>
        </p:nvSpPr>
        <p:spPr>
          <a:xfrm>
            <a:off x="1188359" y="1033472"/>
            <a:ext cx="10116950" cy="4283865"/>
          </a:xfrm>
          <a:prstGeom prst="rect">
            <a:avLst/>
          </a:prstGeom>
          <a:noFill/>
        </p:spPr>
        <p:txBody>
          <a:bodyPr wrap="square">
            <a:spAutoFit/>
          </a:bodyPr>
          <a:lstStyle/>
          <a:p>
            <a:pPr algn="just">
              <a:lnSpc>
                <a:spcPts val="4700"/>
              </a:lnSpc>
            </a:pPr>
            <a:r>
              <a:rPr lang="ja-JP" altLang="en-US" sz="2400" b="0" i="0" u="none" strike="noStrike" baseline="0" dirty="0">
                <a:solidFill>
                  <a:srgbClr val="000000"/>
                </a:solidFill>
                <a:latin typeface="メイリオ" panose="020B0604030504040204" pitchFamily="50" charset="-128"/>
                <a:ea typeface="メイリオ" panose="020B0604030504040204" pitchFamily="50" charset="-128"/>
              </a:rPr>
              <a:t>　</a:t>
            </a:r>
            <a:endParaRPr lang="en-US" altLang="ja-JP" sz="320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ここでは、コミュニケーションのトラブルを防ぐための学習を、グループワークを通して行います。</a:t>
            </a: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ワークには、「一つの答え」があるわけではありません。自分たちで上手なネットコミュニケーションのあり方について、最適解を一緒に考えてみましょう。</a:t>
            </a:r>
          </a:p>
          <a:p>
            <a:pPr algn="just">
              <a:lnSpc>
                <a:spcPts val="4700"/>
              </a:lnSpc>
            </a:pPr>
            <a:endParaRPr lang="ja-JP" altLang="en-US" sz="3200" b="0" i="0" u="none" strike="noStrike" baseline="0" dirty="0">
              <a:solidFill>
                <a:srgbClr val="00000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5F6EC25-7A39-409C-9AC0-20084A642E1D}" type="slidenum">
              <a:rPr kumimoji="1" lang="ja-JP" altLang="en-US" smtClean="0"/>
              <a:t>4</a:t>
            </a:fld>
            <a:endParaRPr kumimoji="1" lang="ja-JP" altLang="en-US"/>
          </a:p>
        </p:txBody>
      </p:sp>
    </p:spTree>
    <p:extLst>
      <p:ext uri="{BB962C8B-B14F-4D97-AF65-F5344CB8AC3E}">
        <p14:creationId xmlns:p14="http://schemas.microsoft.com/office/powerpoint/2010/main" val="3069827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96B11FF-EF77-4F0D-9FD3-2357832F8117}"/>
              </a:ext>
            </a:extLst>
          </p:cNvPr>
          <p:cNvSpPr txBox="1"/>
          <p:nvPr/>
        </p:nvSpPr>
        <p:spPr>
          <a:xfrm>
            <a:off x="1152939" y="684338"/>
            <a:ext cx="10442712" cy="5489323"/>
          </a:xfrm>
          <a:prstGeom prst="rect">
            <a:avLst/>
          </a:prstGeom>
          <a:noFill/>
        </p:spPr>
        <p:txBody>
          <a:bodyPr wrap="square">
            <a:spAutoFit/>
          </a:bodyPr>
          <a:lstStyle/>
          <a:p>
            <a:pPr algn="just">
              <a:lnSpc>
                <a:spcPts val="4700"/>
              </a:lnSpc>
            </a:pPr>
            <a:r>
              <a:rPr lang="ja-JP" altLang="en-US" sz="2400" b="0" i="0" u="none" strike="noStrike" baseline="0" dirty="0">
                <a:solidFill>
                  <a:srgbClr val="000000"/>
                </a:solidFill>
                <a:latin typeface="メイリオ" panose="020B0604030504040204" pitchFamily="50" charset="-128"/>
                <a:ea typeface="メイリオ" panose="020B0604030504040204" pitchFamily="50" charset="-128"/>
              </a:rPr>
              <a:t>　</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アイスブレーキング　</a:t>
            </a: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a:t>
            </a:r>
          </a:p>
          <a:p>
            <a:pPr algn="just">
              <a:lnSpc>
                <a:spcPts val="4700"/>
              </a:lnSpc>
            </a:pPr>
            <a:r>
              <a:rPr lang="en-US" altLang="ja-JP" sz="3200" b="0" i="0" u="none" strike="noStrike" baseline="0" dirty="0">
                <a:solidFill>
                  <a:srgbClr val="000000"/>
                </a:solidFill>
                <a:latin typeface="メイリオ" panose="020B0604030504040204" pitchFamily="50" charset="-128"/>
                <a:ea typeface="メイリオ" panose="020B0604030504040204" pitchFamily="50" charset="-128"/>
              </a:rPr>
              <a:t> </a:t>
            </a: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Ｑ</a:t>
            </a:r>
            <a:r>
              <a:rPr lang="ja-JP" altLang="en-US" sz="4800" b="1" i="0" u="none" strike="noStrike" baseline="0"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「夜遅い時間」といえば何時？</a:t>
            </a:r>
            <a:endParaRPr lang="en-US" altLang="ja-JP" sz="4800" b="1" i="0" u="none" strike="noStrike" baseline="0"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just">
              <a:lnSpc>
                <a:spcPts val="4700"/>
              </a:lnSpc>
            </a:pPr>
            <a:r>
              <a:rPr lang="ja-JP" altLang="en-US" sz="1100" b="0" i="0" u="none" strike="noStrike" baseline="0" dirty="0">
                <a:solidFill>
                  <a:srgbClr val="000000"/>
                </a:solidFill>
                <a:latin typeface="メイリオ" panose="020B0604030504040204" pitchFamily="50" charset="-128"/>
                <a:ea typeface="メイリオ" panose="020B0604030504040204" pitchFamily="50" charset="-128"/>
              </a:rPr>
              <a:t>　</a:t>
            </a:r>
            <a:endParaRPr lang="en-US" altLang="ja-JP" sz="11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「あー、もう◯◯時か、</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そろそろ寝なきゃ」</a:t>
            </a: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a:t>
            </a:r>
            <a:endParaRPr lang="en-US" altLang="ja-JP" sz="3200" b="0" i="0" u="none" strike="noStrike" baseline="0" dirty="0">
              <a:solidFill>
                <a:srgbClr val="000000"/>
              </a:solidFill>
              <a:latin typeface="メイリオ" panose="020B0604030504040204" pitchFamily="50" charset="-128"/>
              <a:ea typeface="メイリオ" panose="020B0604030504040204" pitchFamily="50" charset="-128"/>
            </a:endParaRPr>
          </a:p>
          <a:p>
            <a:pPr algn="just">
              <a:lnSpc>
                <a:spcPts val="4700"/>
              </a:lnSpc>
            </a:pPr>
            <a:r>
              <a:rPr lang="ja-JP" altLang="en-US" sz="3200" b="0" i="0" u="none" strike="noStrike" baseline="0" dirty="0">
                <a:solidFill>
                  <a:srgbClr val="000000"/>
                </a:solidFill>
                <a:latin typeface="メイリオ" panose="020B0604030504040204" pitchFamily="50" charset="-128"/>
                <a:ea typeface="メイリオ" panose="020B0604030504040204" pitchFamily="50" charset="-128"/>
              </a:rPr>
              <a:t>　　　　　カードに時間を書いて下さい。　　</a:t>
            </a:r>
          </a:p>
        </p:txBody>
      </p:sp>
      <p:pic>
        <p:nvPicPr>
          <p:cNvPr id="6" name="図 5">
            <a:extLst>
              <a:ext uri="{FF2B5EF4-FFF2-40B4-BE49-F238E27FC236}">
                <a16:creationId xmlns:a16="http://schemas.microsoft.com/office/drawing/2014/main" id="{87D2ED11-9289-418D-8D62-330E5D5F47FD}"/>
              </a:ext>
            </a:extLst>
          </p:cNvPr>
          <p:cNvPicPr>
            <a:picLocks noChangeAspect="1"/>
          </p:cNvPicPr>
          <p:nvPr/>
        </p:nvPicPr>
        <p:blipFill>
          <a:blip r:embed="rId2"/>
          <a:stretch>
            <a:fillRect/>
          </a:stretch>
        </p:blipFill>
        <p:spPr>
          <a:xfrm>
            <a:off x="6374295" y="2651429"/>
            <a:ext cx="2014331" cy="2382275"/>
          </a:xfrm>
          <a:prstGeom prst="rect">
            <a:avLst/>
          </a:prstGeom>
        </p:spPr>
      </p:pic>
      <p:sp>
        <p:nvSpPr>
          <p:cNvPr id="2" name="スライド番号プレースホルダー 1"/>
          <p:cNvSpPr>
            <a:spLocks noGrp="1"/>
          </p:cNvSpPr>
          <p:nvPr>
            <p:ph type="sldNum" sz="quarter" idx="12"/>
          </p:nvPr>
        </p:nvSpPr>
        <p:spPr/>
        <p:txBody>
          <a:bodyPr/>
          <a:lstStyle/>
          <a:p>
            <a:fld id="{45F6EC25-7A39-409C-9AC0-20084A642E1D}" type="slidenum">
              <a:rPr kumimoji="1" lang="ja-JP" altLang="en-US" smtClean="0"/>
              <a:t>5</a:t>
            </a:fld>
            <a:endParaRPr kumimoji="1" lang="ja-JP" altLang="en-US"/>
          </a:p>
        </p:txBody>
      </p:sp>
    </p:spTree>
    <p:extLst>
      <p:ext uri="{BB962C8B-B14F-4D97-AF65-F5344CB8AC3E}">
        <p14:creationId xmlns:p14="http://schemas.microsoft.com/office/powerpoint/2010/main" val="1034806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6A24800-8350-416F-8BCC-4A9533FCEBCE}"/>
              </a:ext>
            </a:extLst>
          </p:cNvPr>
          <p:cNvSpPr txBox="1"/>
          <p:nvPr/>
        </p:nvSpPr>
        <p:spPr>
          <a:xfrm>
            <a:off x="3078479" y="744419"/>
            <a:ext cx="9603971" cy="1952458"/>
          </a:xfrm>
          <a:prstGeom prst="rect">
            <a:avLst/>
          </a:prstGeom>
          <a:noFill/>
        </p:spPr>
        <p:txBody>
          <a:bodyPr wrap="square">
            <a:spAutoFit/>
          </a:bodyPr>
          <a:lstStyle/>
          <a:p>
            <a:pPr>
              <a:lnSpc>
                <a:spcPts val="4800"/>
              </a:lnSpc>
            </a:pPr>
            <a:endParaRPr lang="en-US" altLang="ja-JP" sz="4400" b="1" i="0" u="none" strike="noStrike" baseline="0"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ts val="4800"/>
              </a:lnSpc>
            </a:pPr>
            <a:r>
              <a:rPr lang="ja-JP" altLang="en-US" sz="4400" b="1" i="0" u="none" strike="noStrike" baseline="0" dirty="0">
                <a:solidFill>
                  <a:srgbClr val="0070C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「夜遅い時間」といえば･･･</a:t>
            </a:r>
            <a:endParaRPr lang="en-US" altLang="ja-JP" sz="800" dirty="0">
              <a:latin typeface="メイリオ" panose="020B0604030504040204" pitchFamily="50" charset="-128"/>
              <a:ea typeface="メイリオ" panose="020B0604030504040204" pitchFamily="50" charset="-128"/>
            </a:endParaRPr>
          </a:p>
          <a:p>
            <a:pPr>
              <a:lnSpc>
                <a:spcPts val="5100"/>
              </a:lnSpc>
            </a:pPr>
            <a:r>
              <a:rPr lang="ja-JP" altLang="en-US" sz="3600" dirty="0">
                <a:latin typeface="メイリオ" panose="020B0604030504040204" pitchFamily="50" charset="-128"/>
                <a:ea typeface="メイリオ" panose="020B0604030504040204" pitchFamily="50" charset="-128"/>
              </a:rPr>
              <a:t> </a:t>
            </a:r>
            <a:endParaRPr lang="zh-TW" altLang="en-US" sz="3600" dirty="0">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2690213D-5BDD-40BB-A070-02DAEAE66199}"/>
              </a:ext>
            </a:extLst>
          </p:cNvPr>
          <p:cNvSpPr/>
          <p:nvPr/>
        </p:nvSpPr>
        <p:spPr>
          <a:xfrm>
            <a:off x="1102821" y="2581989"/>
            <a:ext cx="2382982" cy="1762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21</a:t>
            </a:r>
            <a:r>
              <a:rPr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時　</a:t>
            </a:r>
            <a:endPar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zh-TW" dirty="0">
              <a:latin typeface="メイリオ" panose="020B0604030504040204" pitchFamily="50" charset="-128"/>
              <a:ea typeface="メイリオ" panose="020B0604030504040204" pitchFamily="50" charset="-128"/>
            </a:endParaRPr>
          </a:p>
          <a:p>
            <a:pPr algn="ctr"/>
            <a:r>
              <a:rPr lang="zh-TW" altLang="en-US" sz="3200" dirty="0">
                <a:latin typeface="メイリオ" panose="020B0604030504040204" pitchFamily="50" charset="-128"/>
                <a:ea typeface="メイリオ" panose="020B0604030504040204" pitchFamily="50" charset="-128"/>
              </a:rPr>
              <a:t>人　</a:t>
            </a:r>
            <a:r>
              <a:rPr lang="ja-JP" altLang="en-US" sz="3200" dirty="0">
                <a:latin typeface="メイリオ" panose="020B0604030504040204" pitchFamily="50" charset="-128"/>
                <a:ea typeface="メイリオ" panose="020B0604030504040204" pitchFamily="50" charset="-128"/>
              </a:rPr>
              <a:t>　　　</a:t>
            </a:r>
            <a:endParaRPr kumimoji="1" lang="ja-JP" altLang="en-US" sz="3200" dirty="0"/>
          </a:p>
        </p:txBody>
      </p:sp>
      <p:sp>
        <p:nvSpPr>
          <p:cNvPr id="11" name="四角形: 角を丸くする 10">
            <a:extLst>
              <a:ext uri="{FF2B5EF4-FFF2-40B4-BE49-F238E27FC236}">
                <a16:creationId xmlns:a16="http://schemas.microsoft.com/office/drawing/2014/main" id="{801D3120-F0EA-46C2-B0BB-F8D7A368BF88}"/>
              </a:ext>
            </a:extLst>
          </p:cNvPr>
          <p:cNvSpPr/>
          <p:nvPr/>
        </p:nvSpPr>
        <p:spPr>
          <a:xfrm>
            <a:off x="6323217" y="2581989"/>
            <a:ext cx="2382982" cy="1762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23</a:t>
            </a:r>
            <a:r>
              <a:rPr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時　</a:t>
            </a:r>
            <a:endPar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zh-TW" dirty="0">
              <a:latin typeface="メイリオ" panose="020B0604030504040204" pitchFamily="50" charset="-128"/>
              <a:ea typeface="メイリオ" panose="020B0604030504040204" pitchFamily="50" charset="-128"/>
            </a:endParaRPr>
          </a:p>
          <a:p>
            <a:pPr algn="ctr"/>
            <a:r>
              <a:rPr lang="zh-TW" altLang="en-US" sz="3200" dirty="0">
                <a:latin typeface="メイリオ" panose="020B0604030504040204" pitchFamily="50" charset="-128"/>
                <a:ea typeface="メイリオ" panose="020B0604030504040204" pitchFamily="50" charset="-128"/>
              </a:rPr>
              <a:t>人　</a:t>
            </a:r>
            <a:r>
              <a:rPr lang="ja-JP" altLang="en-US" sz="1800" dirty="0">
                <a:latin typeface="メイリオ" panose="020B0604030504040204" pitchFamily="50" charset="-128"/>
                <a:ea typeface="メイリオ" panose="020B0604030504040204" pitchFamily="50" charset="-128"/>
              </a:rPr>
              <a:t>　　　</a:t>
            </a:r>
            <a:endParaRPr kumimoji="1" lang="ja-JP" altLang="en-US" dirty="0"/>
          </a:p>
        </p:txBody>
      </p:sp>
      <p:sp>
        <p:nvSpPr>
          <p:cNvPr id="12" name="四角形: 角を丸くする 11">
            <a:extLst>
              <a:ext uri="{FF2B5EF4-FFF2-40B4-BE49-F238E27FC236}">
                <a16:creationId xmlns:a16="http://schemas.microsoft.com/office/drawing/2014/main" id="{D45ECBB5-02DF-43A3-8F70-BB4605A3DAD1}"/>
              </a:ext>
            </a:extLst>
          </p:cNvPr>
          <p:cNvSpPr/>
          <p:nvPr/>
        </p:nvSpPr>
        <p:spPr>
          <a:xfrm>
            <a:off x="3697085" y="2581989"/>
            <a:ext cx="2382982" cy="1762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22</a:t>
            </a:r>
            <a:r>
              <a:rPr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時　</a:t>
            </a:r>
            <a:endPar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zh-TW" dirty="0">
              <a:latin typeface="メイリオ" panose="020B0604030504040204" pitchFamily="50" charset="-128"/>
              <a:ea typeface="メイリオ" panose="020B0604030504040204" pitchFamily="50" charset="-128"/>
            </a:endParaRPr>
          </a:p>
          <a:p>
            <a:pPr algn="ctr"/>
            <a:r>
              <a:rPr lang="zh-TW" altLang="en-US" sz="3200" dirty="0">
                <a:latin typeface="メイリオ" panose="020B0604030504040204" pitchFamily="50" charset="-128"/>
                <a:ea typeface="メイリオ" panose="020B0604030504040204" pitchFamily="50" charset="-128"/>
              </a:rPr>
              <a:t>人　</a:t>
            </a:r>
            <a:r>
              <a:rPr lang="ja-JP" altLang="en-US" sz="1800" dirty="0">
                <a:latin typeface="メイリオ" panose="020B0604030504040204" pitchFamily="50" charset="-128"/>
                <a:ea typeface="メイリオ" panose="020B0604030504040204" pitchFamily="50" charset="-128"/>
              </a:rPr>
              <a:t>　　　</a:t>
            </a:r>
            <a:endParaRPr kumimoji="1" lang="ja-JP" altLang="en-US" dirty="0"/>
          </a:p>
        </p:txBody>
      </p:sp>
      <p:sp>
        <p:nvSpPr>
          <p:cNvPr id="13" name="四角形: 角を丸くする 12">
            <a:extLst>
              <a:ext uri="{FF2B5EF4-FFF2-40B4-BE49-F238E27FC236}">
                <a16:creationId xmlns:a16="http://schemas.microsoft.com/office/drawing/2014/main" id="{B7AC47C7-1A8A-42BF-B45D-EE4796DBD7ED}"/>
              </a:ext>
            </a:extLst>
          </p:cNvPr>
          <p:cNvSpPr/>
          <p:nvPr/>
        </p:nvSpPr>
        <p:spPr>
          <a:xfrm>
            <a:off x="8949349" y="2581989"/>
            <a:ext cx="2382982" cy="1774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24</a:t>
            </a:r>
            <a:r>
              <a:rPr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時　</a:t>
            </a:r>
            <a:endPar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zh-TW" dirty="0">
              <a:latin typeface="メイリオ" panose="020B0604030504040204" pitchFamily="50" charset="-128"/>
              <a:ea typeface="メイリオ" panose="020B0604030504040204" pitchFamily="50" charset="-128"/>
            </a:endParaRPr>
          </a:p>
          <a:p>
            <a:pPr algn="ctr"/>
            <a:r>
              <a:rPr lang="zh-TW" altLang="en-US" sz="3200" dirty="0">
                <a:latin typeface="メイリオ" panose="020B0604030504040204" pitchFamily="50" charset="-128"/>
                <a:ea typeface="メイリオ" panose="020B0604030504040204" pitchFamily="50" charset="-128"/>
              </a:rPr>
              <a:t>人　</a:t>
            </a:r>
            <a:r>
              <a:rPr lang="ja-JP" altLang="en-US" sz="1800" dirty="0">
                <a:latin typeface="メイリオ" panose="020B0604030504040204" pitchFamily="50" charset="-128"/>
                <a:ea typeface="メイリオ" panose="020B0604030504040204" pitchFamily="50" charset="-128"/>
              </a:rPr>
              <a:t>　　　</a:t>
            </a:r>
            <a:endParaRPr kumimoji="1" lang="ja-JP" altLang="en-US" dirty="0"/>
          </a:p>
        </p:txBody>
      </p:sp>
      <p:sp>
        <p:nvSpPr>
          <p:cNvPr id="14" name="四角形: 角を丸くする 13">
            <a:extLst>
              <a:ext uri="{FF2B5EF4-FFF2-40B4-BE49-F238E27FC236}">
                <a16:creationId xmlns:a16="http://schemas.microsoft.com/office/drawing/2014/main" id="{BD0A2751-FB92-4E77-A0F1-419CDCA3E3E5}"/>
              </a:ext>
            </a:extLst>
          </p:cNvPr>
          <p:cNvSpPr/>
          <p:nvPr/>
        </p:nvSpPr>
        <p:spPr>
          <a:xfrm>
            <a:off x="3713018" y="4522888"/>
            <a:ext cx="2382982" cy="1774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a:t>
            </a:r>
            <a:r>
              <a:rPr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時　</a:t>
            </a:r>
            <a:endPar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zh-TW" dirty="0">
              <a:latin typeface="メイリオ" panose="020B0604030504040204" pitchFamily="50" charset="-128"/>
              <a:ea typeface="メイリオ" panose="020B0604030504040204" pitchFamily="50" charset="-128"/>
            </a:endParaRPr>
          </a:p>
          <a:p>
            <a:pPr algn="ctr"/>
            <a:r>
              <a:rPr lang="zh-TW" altLang="en-US" sz="3200" dirty="0">
                <a:latin typeface="メイリオ" panose="020B0604030504040204" pitchFamily="50" charset="-128"/>
                <a:ea typeface="メイリオ" panose="020B0604030504040204" pitchFamily="50" charset="-128"/>
              </a:rPr>
              <a:t>人　</a:t>
            </a:r>
            <a:r>
              <a:rPr lang="ja-JP" altLang="en-US" sz="1800" dirty="0">
                <a:latin typeface="メイリオ" panose="020B0604030504040204" pitchFamily="50" charset="-128"/>
                <a:ea typeface="メイリオ" panose="020B0604030504040204" pitchFamily="50" charset="-128"/>
              </a:rPr>
              <a:t>　　　</a:t>
            </a:r>
            <a:endParaRPr kumimoji="1" lang="ja-JP" altLang="en-US" dirty="0"/>
          </a:p>
        </p:txBody>
      </p:sp>
      <p:sp>
        <p:nvSpPr>
          <p:cNvPr id="15" name="四角形: 角を丸くする 14">
            <a:extLst>
              <a:ext uri="{FF2B5EF4-FFF2-40B4-BE49-F238E27FC236}">
                <a16:creationId xmlns:a16="http://schemas.microsoft.com/office/drawing/2014/main" id="{85B3BB5B-A379-4A1E-9E2F-A90F9813CBA5}"/>
              </a:ext>
            </a:extLst>
          </p:cNvPr>
          <p:cNvSpPr/>
          <p:nvPr/>
        </p:nvSpPr>
        <p:spPr>
          <a:xfrm>
            <a:off x="1102821" y="4522887"/>
            <a:ext cx="2382982" cy="1774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a:t>
            </a:r>
            <a:r>
              <a:rPr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時　</a:t>
            </a:r>
            <a:endPar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zh-TW" dirty="0">
              <a:latin typeface="メイリオ" panose="020B0604030504040204" pitchFamily="50" charset="-128"/>
              <a:ea typeface="メイリオ" panose="020B0604030504040204" pitchFamily="50" charset="-128"/>
            </a:endParaRPr>
          </a:p>
          <a:p>
            <a:pPr algn="ctr"/>
            <a:r>
              <a:rPr lang="zh-TW" altLang="en-US" sz="3200" dirty="0">
                <a:latin typeface="メイリオ" panose="020B0604030504040204" pitchFamily="50" charset="-128"/>
                <a:ea typeface="メイリオ" panose="020B0604030504040204" pitchFamily="50" charset="-128"/>
              </a:rPr>
              <a:t>人　</a:t>
            </a:r>
            <a:r>
              <a:rPr lang="ja-JP" altLang="en-US" sz="1800" dirty="0">
                <a:latin typeface="メイリオ" panose="020B0604030504040204" pitchFamily="50" charset="-128"/>
                <a:ea typeface="メイリオ" panose="020B0604030504040204" pitchFamily="50" charset="-128"/>
              </a:rPr>
              <a:t>　　　</a:t>
            </a:r>
            <a:endParaRPr kumimoji="1" lang="ja-JP" altLang="en-US" dirty="0"/>
          </a:p>
        </p:txBody>
      </p:sp>
      <p:sp>
        <p:nvSpPr>
          <p:cNvPr id="17" name="四角形: 角を丸くする 16">
            <a:extLst>
              <a:ext uri="{FF2B5EF4-FFF2-40B4-BE49-F238E27FC236}">
                <a16:creationId xmlns:a16="http://schemas.microsoft.com/office/drawing/2014/main" id="{93A5DFC0-46AF-44F6-AB13-DE56CBDE7955}"/>
              </a:ext>
            </a:extLst>
          </p:cNvPr>
          <p:cNvSpPr/>
          <p:nvPr/>
        </p:nvSpPr>
        <p:spPr>
          <a:xfrm>
            <a:off x="6323217" y="4522888"/>
            <a:ext cx="2382982" cy="1774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時　</a:t>
            </a:r>
            <a:endParaRPr lang="en-US" altLang="ja-JP" sz="4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zh-TW" dirty="0">
              <a:latin typeface="メイリオ" panose="020B0604030504040204" pitchFamily="50" charset="-128"/>
              <a:ea typeface="メイリオ" panose="020B0604030504040204" pitchFamily="50" charset="-128"/>
            </a:endParaRPr>
          </a:p>
          <a:p>
            <a:pPr algn="ctr"/>
            <a:r>
              <a:rPr lang="zh-TW" altLang="en-US" sz="3200" dirty="0">
                <a:latin typeface="メイリオ" panose="020B0604030504040204" pitchFamily="50" charset="-128"/>
                <a:ea typeface="メイリオ" panose="020B0604030504040204" pitchFamily="50" charset="-128"/>
              </a:rPr>
              <a:t>人　</a:t>
            </a:r>
            <a:r>
              <a:rPr lang="ja-JP" altLang="en-US" sz="1800" dirty="0">
                <a:latin typeface="メイリオ" panose="020B0604030504040204" pitchFamily="50" charset="-128"/>
                <a:ea typeface="メイリオ" panose="020B0604030504040204" pitchFamily="50" charset="-128"/>
              </a:rPr>
              <a:t>　　　</a:t>
            </a:r>
            <a:endParaRPr kumimoji="1" lang="ja-JP" altLang="en-US" dirty="0"/>
          </a:p>
        </p:txBody>
      </p:sp>
      <p:pic>
        <p:nvPicPr>
          <p:cNvPr id="19" name="図 18">
            <a:extLst>
              <a:ext uri="{FF2B5EF4-FFF2-40B4-BE49-F238E27FC236}">
                <a16:creationId xmlns:a16="http://schemas.microsoft.com/office/drawing/2014/main" id="{057297BB-2916-4396-B5E2-80257ACAFC2E}"/>
              </a:ext>
            </a:extLst>
          </p:cNvPr>
          <p:cNvPicPr>
            <a:picLocks noChangeAspect="1"/>
          </p:cNvPicPr>
          <p:nvPr/>
        </p:nvPicPr>
        <p:blipFill>
          <a:blip r:embed="rId3"/>
          <a:stretch>
            <a:fillRect/>
          </a:stretch>
        </p:blipFill>
        <p:spPr>
          <a:xfrm>
            <a:off x="1166551" y="554421"/>
            <a:ext cx="2128059" cy="1963955"/>
          </a:xfrm>
          <a:prstGeom prst="rect">
            <a:avLst/>
          </a:prstGeom>
        </p:spPr>
      </p:pic>
      <p:sp>
        <p:nvSpPr>
          <p:cNvPr id="2" name="スライド番号プレースホルダー 1"/>
          <p:cNvSpPr>
            <a:spLocks noGrp="1"/>
          </p:cNvSpPr>
          <p:nvPr>
            <p:ph type="sldNum" sz="quarter" idx="12"/>
          </p:nvPr>
        </p:nvSpPr>
        <p:spPr/>
        <p:txBody>
          <a:bodyPr/>
          <a:lstStyle/>
          <a:p>
            <a:fld id="{45F6EC25-7A39-409C-9AC0-20084A642E1D}" type="slidenum">
              <a:rPr kumimoji="1" lang="ja-JP" altLang="en-US" smtClean="0"/>
              <a:t>6</a:t>
            </a:fld>
            <a:endParaRPr kumimoji="1" lang="ja-JP" altLang="en-US"/>
          </a:p>
        </p:txBody>
      </p:sp>
    </p:spTree>
    <p:extLst>
      <p:ext uri="{BB962C8B-B14F-4D97-AF65-F5344CB8AC3E}">
        <p14:creationId xmlns:p14="http://schemas.microsoft.com/office/powerpoint/2010/main" val="2310906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CCA881-640B-47C5-A91A-D9E3ACA262D9}"/>
              </a:ext>
            </a:extLst>
          </p:cNvPr>
          <p:cNvSpPr>
            <a:spLocks noGrp="1"/>
          </p:cNvSpPr>
          <p:nvPr>
            <p:ph type="ctrTitle"/>
          </p:nvPr>
        </p:nvSpPr>
        <p:spPr>
          <a:xfrm>
            <a:off x="2222269" y="2144684"/>
            <a:ext cx="7747461" cy="2032462"/>
          </a:xfrm>
        </p:spPr>
        <p:txBody>
          <a:bodyPr anchor="t"/>
          <a:lstStyle/>
          <a:p>
            <a:r>
              <a:rPr kumimoji="1" lang="ja-JP" altLang="en-US" sz="3600" dirty="0"/>
              <a:t>「対面での直接コミュニケーション」と「ネット上のコミュニケーション」の違い</a:t>
            </a:r>
          </a:p>
        </p:txBody>
      </p:sp>
      <p:sp>
        <p:nvSpPr>
          <p:cNvPr id="6" name="字幕 2">
            <a:extLst>
              <a:ext uri="{FF2B5EF4-FFF2-40B4-BE49-F238E27FC236}">
                <a16:creationId xmlns:a16="http://schemas.microsoft.com/office/drawing/2014/main" id="{D71F040F-8CC6-481A-B1C7-8CF5D2038C44}"/>
              </a:ext>
            </a:extLst>
          </p:cNvPr>
          <p:cNvSpPr>
            <a:spLocks noGrp="1"/>
          </p:cNvSpPr>
          <p:nvPr>
            <p:ph type="subTitle" idx="1"/>
          </p:nvPr>
        </p:nvSpPr>
        <p:spPr>
          <a:xfrm>
            <a:off x="2709024" y="3790601"/>
            <a:ext cx="7066744" cy="1320802"/>
          </a:xfrm>
        </p:spPr>
        <p:txBody>
          <a:bodyPr anchor="ctr"/>
          <a:lstStyle/>
          <a:p>
            <a:pPr algn="l"/>
            <a:r>
              <a:rPr kumimoji="1" lang="ja-JP" altLang="en-US" dirty="0">
                <a:latin typeface="メイリオ" panose="020B0604030504040204" pitchFamily="50" charset="-128"/>
                <a:ea typeface="メイリオ" panose="020B0604030504040204" pitchFamily="50" charset="-128"/>
              </a:rPr>
              <a:t>「対面での直接コミュニケーション」と「ネット上のコミュニケーション（テキストコミュニケーション）」の違いを考えてみましょう。</a:t>
            </a:r>
          </a:p>
        </p:txBody>
      </p:sp>
      <p:sp>
        <p:nvSpPr>
          <p:cNvPr id="3" name="スライド番号プレースホルダー 2"/>
          <p:cNvSpPr>
            <a:spLocks noGrp="1"/>
          </p:cNvSpPr>
          <p:nvPr>
            <p:ph type="sldNum" sz="quarter" idx="12"/>
          </p:nvPr>
        </p:nvSpPr>
        <p:spPr/>
        <p:txBody>
          <a:bodyPr/>
          <a:lstStyle/>
          <a:p>
            <a:fld id="{45F6EC25-7A39-409C-9AC0-20084A642E1D}" type="slidenum">
              <a:rPr kumimoji="1" lang="ja-JP" altLang="en-US" smtClean="0"/>
              <a:t>7</a:t>
            </a:fld>
            <a:endParaRPr kumimoji="1" lang="ja-JP" altLang="en-US"/>
          </a:p>
        </p:txBody>
      </p:sp>
    </p:spTree>
    <p:extLst>
      <p:ext uri="{BB962C8B-B14F-4D97-AF65-F5344CB8AC3E}">
        <p14:creationId xmlns:p14="http://schemas.microsoft.com/office/powerpoint/2010/main" val="2885842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C975A994-F93F-43D5-9E5A-D5734A066924}"/>
              </a:ext>
            </a:extLst>
          </p:cNvPr>
          <p:cNvSpPr txBox="1">
            <a:spLocks/>
          </p:cNvSpPr>
          <p:nvPr/>
        </p:nvSpPr>
        <p:spPr>
          <a:xfrm>
            <a:off x="881149" y="864521"/>
            <a:ext cx="10706793" cy="1320802"/>
          </a:xfrm>
          <a:prstGeom prst="rect">
            <a:avLst/>
          </a:prstGeom>
        </p:spPr>
        <p:txBody>
          <a:bodyPr anchor="ct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r>
              <a:rPr lang="ja-JP" altLang="en-US" b="1" dirty="0">
                <a:latin typeface="メイリオ" panose="020B0604030504040204" pitchFamily="50" charset="-128"/>
                <a:ea typeface="メイリオ" panose="020B0604030504040204" pitchFamily="50" charset="-128"/>
              </a:rPr>
              <a:t>「対面での直接コミュニケーション」と「ネット上のコミュニケーション（テキストコミュニケーション）」の違いはあると思いますか？</a:t>
            </a:r>
          </a:p>
        </p:txBody>
      </p:sp>
      <p:sp>
        <p:nvSpPr>
          <p:cNvPr id="2" name="四角形: 角を丸くする 1">
            <a:extLst>
              <a:ext uri="{FF2B5EF4-FFF2-40B4-BE49-F238E27FC236}">
                <a16:creationId xmlns:a16="http://schemas.microsoft.com/office/drawing/2014/main" id="{54EC0519-679F-4637-9EDF-C05F650F10E9}"/>
              </a:ext>
            </a:extLst>
          </p:cNvPr>
          <p:cNvSpPr/>
          <p:nvPr/>
        </p:nvSpPr>
        <p:spPr>
          <a:xfrm>
            <a:off x="2211186" y="2339570"/>
            <a:ext cx="2809702" cy="76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メイリオ" panose="020B0604030504040204" pitchFamily="50" charset="-128"/>
                <a:ea typeface="メイリオ" panose="020B0604030504040204" pitchFamily="50" charset="-128"/>
              </a:rPr>
              <a:t>違いが</a:t>
            </a:r>
            <a:r>
              <a:rPr kumimoji="1" lang="ja-JP" altLang="en-US" sz="3200" b="1" dirty="0">
                <a:solidFill>
                  <a:schemeClr val="tx1">
                    <a:lumMod val="95000"/>
                    <a:lumOff val="5000"/>
                  </a:schemeClr>
                </a:solidFill>
                <a:latin typeface="メイリオ" panose="020B0604030504040204" pitchFamily="50" charset="-128"/>
                <a:ea typeface="メイリオ" panose="020B0604030504040204" pitchFamily="50" charset="-128"/>
              </a:rPr>
              <a:t>ある</a:t>
            </a:r>
          </a:p>
        </p:txBody>
      </p:sp>
      <p:sp>
        <p:nvSpPr>
          <p:cNvPr id="5" name="四角形: 角を丸くする 4">
            <a:extLst>
              <a:ext uri="{FF2B5EF4-FFF2-40B4-BE49-F238E27FC236}">
                <a16:creationId xmlns:a16="http://schemas.microsoft.com/office/drawing/2014/main" id="{C85699BA-CB21-4460-8E30-A898D941ABEB}"/>
              </a:ext>
            </a:extLst>
          </p:cNvPr>
          <p:cNvSpPr/>
          <p:nvPr/>
        </p:nvSpPr>
        <p:spPr>
          <a:xfrm>
            <a:off x="7362308" y="2339569"/>
            <a:ext cx="2809702" cy="76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メイリオ" panose="020B0604030504040204" pitchFamily="50" charset="-128"/>
                <a:ea typeface="メイリオ" panose="020B0604030504040204" pitchFamily="50" charset="-128"/>
              </a:rPr>
              <a:t>違いが</a:t>
            </a:r>
            <a:r>
              <a:rPr kumimoji="1" lang="ja-JP" altLang="en-US" sz="3200" b="1" dirty="0">
                <a:solidFill>
                  <a:srgbClr val="C00000"/>
                </a:solidFill>
                <a:latin typeface="メイリオ" panose="020B0604030504040204" pitchFamily="50" charset="-128"/>
                <a:ea typeface="メイリオ" panose="020B0604030504040204" pitchFamily="50" charset="-128"/>
              </a:rPr>
              <a:t>ない</a:t>
            </a:r>
          </a:p>
        </p:txBody>
      </p:sp>
      <p:sp>
        <p:nvSpPr>
          <p:cNvPr id="6" name="矢印: 下 5">
            <a:extLst>
              <a:ext uri="{FF2B5EF4-FFF2-40B4-BE49-F238E27FC236}">
                <a16:creationId xmlns:a16="http://schemas.microsoft.com/office/drawing/2014/main" id="{794A0B26-1B8F-4BA2-A374-8762929E54C2}"/>
              </a:ext>
            </a:extLst>
          </p:cNvPr>
          <p:cNvSpPr/>
          <p:nvPr/>
        </p:nvSpPr>
        <p:spPr>
          <a:xfrm>
            <a:off x="3175462" y="3315621"/>
            <a:ext cx="881149" cy="494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92C3F21B-2262-43B9-AEDE-19C7A05780BA}"/>
              </a:ext>
            </a:extLst>
          </p:cNvPr>
          <p:cNvSpPr/>
          <p:nvPr/>
        </p:nvSpPr>
        <p:spPr>
          <a:xfrm>
            <a:off x="8326584" y="3315621"/>
            <a:ext cx="881149" cy="494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F80D834-98F3-4C09-8746-9A883C7C55BF}"/>
              </a:ext>
            </a:extLst>
          </p:cNvPr>
          <p:cNvSpPr txBox="1"/>
          <p:nvPr/>
        </p:nvSpPr>
        <p:spPr>
          <a:xfrm>
            <a:off x="1463040" y="4023360"/>
            <a:ext cx="4632960"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そう考えた理由は・・・</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6A72241D-5362-4FBC-AC54-22F84DA92DE6}"/>
              </a:ext>
            </a:extLst>
          </p:cNvPr>
          <p:cNvSpPr txBox="1"/>
          <p:nvPr/>
        </p:nvSpPr>
        <p:spPr>
          <a:xfrm>
            <a:off x="6569826" y="4004884"/>
            <a:ext cx="4632960"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そう考えた理由は・・・</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45F6EC25-7A39-409C-9AC0-20084A642E1D}" type="slidenum">
              <a:rPr kumimoji="1" lang="ja-JP" altLang="en-US" smtClean="0"/>
              <a:t>8</a:t>
            </a:fld>
            <a:endParaRPr kumimoji="1" lang="ja-JP" altLang="en-US"/>
          </a:p>
        </p:txBody>
      </p:sp>
    </p:spTree>
    <p:extLst>
      <p:ext uri="{BB962C8B-B14F-4D97-AF65-F5344CB8AC3E}">
        <p14:creationId xmlns:p14="http://schemas.microsoft.com/office/powerpoint/2010/main" val="447104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5D0F42E-6E2C-4D11-9FB4-059B29057781}"/>
              </a:ext>
            </a:extLst>
          </p:cNvPr>
          <p:cNvSpPr txBox="1"/>
          <p:nvPr/>
        </p:nvSpPr>
        <p:spPr>
          <a:xfrm>
            <a:off x="622852" y="687634"/>
            <a:ext cx="10946296" cy="5201424"/>
          </a:xfrm>
          <a:prstGeom prst="rect">
            <a:avLst/>
          </a:prstGeom>
          <a:noFill/>
        </p:spPr>
        <p:txBody>
          <a:bodyPr wrap="square">
            <a:spAutoFit/>
          </a:bodyPr>
          <a:lstStyle/>
          <a:p>
            <a:r>
              <a:rPr lang="ja-JP" altLang="en-US" sz="3600" b="1" dirty="0">
                <a:latin typeface="メイリオ" panose="020B0604030504040204" pitchFamily="50" charset="-128"/>
                <a:ea typeface="メイリオ" panose="020B0604030504040204" pitchFamily="50" charset="-128"/>
              </a:rPr>
              <a:t>「メラビアンの法則」</a:t>
            </a:r>
          </a:p>
          <a:p>
            <a:endParaRPr lang="ja-JP" altLang="en-US"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人がコミュニケーションを取るときには、その話の内容だけでなく、表情やしぐさ、声のトーンや大きさなどからも情報を得ています。 </a:t>
            </a:r>
          </a:p>
          <a:p>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endParaRPr lang="ja-JP" altLang="en-US" sz="28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それによると、</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◆「見た目</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表情</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しぐさ</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視線など」</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の視覚情報が</a:t>
            </a:r>
            <a:r>
              <a:rPr lang="en-US" altLang="ja-JP" sz="2000" dirty="0">
                <a:latin typeface="メイリオ" panose="020B0604030504040204" pitchFamily="50" charset="-128"/>
                <a:ea typeface="メイリオ" panose="020B0604030504040204" pitchFamily="50" charset="-128"/>
              </a:rPr>
              <a:t>55% </a:t>
            </a:r>
            <a:r>
              <a:rPr lang="ja-JP" altLang="en-US" sz="2000" dirty="0">
                <a:latin typeface="メイリオ" panose="020B0604030504040204" pitchFamily="50" charset="-128"/>
                <a:ea typeface="メイリオ" panose="020B0604030504040204" pitchFamily="50" charset="-128"/>
              </a:rPr>
              <a:t>、</a:t>
            </a:r>
          </a:p>
          <a:p>
            <a:r>
              <a:rPr lang="ja-JP" altLang="en-US" sz="2000" dirty="0">
                <a:latin typeface="メイリオ" panose="020B0604030504040204" pitchFamily="50" charset="-128"/>
                <a:ea typeface="メイリオ" panose="020B0604030504040204" pitchFamily="50" charset="-128"/>
              </a:rPr>
              <a:t>　　　　　　　　　　　　　　　　　　　　　　　　　◆「声のトーン</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話す速さ</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声の大きさ</a:t>
            </a:r>
            <a:r>
              <a:rPr lang="en-US" altLang="ja-JP" sz="2000" dirty="0">
                <a:latin typeface="メイリオ" panose="020B0604030504040204" pitchFamily="50" charset="-128"/>
                <a:ea typeface="メイリオ" panose="020B0604030504040204" pitchFamily="50" charset="-128"/>
              </a:rPr>
              <a:t>/</a:t>
            </a:r>
          </a:p>
          <a:p>
            <a:r>
              <a:rPr lang="ja-JP" altLang="en-US" sz="2000" dirty="0">
                <a:latin typeface="メイリオ" panose="020B0604030504040204" pitchFamily="50" charset="-128"/>
                <a:ea typeface="メイリオ" panose="020B0604030504040204" pitchFamily="50" charset="-128"/>
              </a:rPr>
              <a:t>　　　　　　　　　　　　　　　　　　　　　　　　　　　口調など」の聴覚情報が</a:t>
            </a:r>
            <a:r>
              <a:rPr lang="en-US" altLang="ja-JP" sz="2000" dirty="0">
                <a:latin typeface="メイリオ" panose="020B0604030504040204" pitchFamily="50" charset="-128"/>
                <a:ea typeface="メイリオ" panose="020B0604030504040204" pitchFamily="50" charset="-128"/>
              </a:rPr>
              <a:t>38%</a:t>
            </a:r>
            <a:r>
              <a:rPr lang="ja-JP" altLang="en-US" sz="2000" dirty="0">
                <a:latin typeface="メイリオ" panose="020B0604030504040204" pitchFamily="50" charset="-128"/>
                <a:ea typeface="メイリオ" panose="020B0604030504040204" pitchFamily="50" charset="-128"/>
              </a:rPr>
              <a:t>、　　　　　　　　　　　　　　　　　　　　　　　　　　</a:t>
            </a:r>
          </a:p>
          <a:p>
            <a:r>
              <a:rPr lang="ja-JP" altLang="en-US" sz="2000" dirty="0">
                <a:latin typeface="メイリオ" panose="020B0604030504040204" pitchFamily="50" charset="-128"/>
                <a:ea typeface="メイリオ" panose="020B0604030504040204" pitchFamily="50" charset="-128"/>
              </a:rPr>
              <a:t>　　　　　　　　　　　　　　　　　　　　　　　　　◆「話の内容など」の言語情報が</a:t>
            </a:r>
            <a:r>
              <a:rPr lang="en-US" altLang="ja-JP" sz="2000" dirty="0">
                <a:latin typeface="メイリオ" panose="020B0604030504040204" pitchFamily="50" charset="-128"/>
                <a:ea typeface="メイリオ" panose="020B0604030504040204" pitchFamily="50" charset="-128"/>
              </a:rPr>
              <a:t>7%</a:t>
            </a:r>
            <a:r>
              <a:rPr lang="ja-JP" altLang="en-US" sz="2000" dirty="0">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　　　　　</a:t>
            </a:r>
          </a:p>
        </p:txBody>
      </p:sp>
      <p:pic>
        <p:nvPicPr>
          <p:cNvPr id="4" name="図 3">
            <a:extLst>
              <a:ext uri="{FF2B5EF4-FFF2-40B4-BE49-F238E27FC236}">
                <a16:creationId xmlns:a16="http://schemas.microsoft.com/office/drawing/2014/main" id="{F6F15A98-98A6-4238-8C15-7125DDC45A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7600" y="2641600"/>
            <a:ext cx="5629522" cy="3528766"/>
          </a:xfrm>
          <a:prstGeom prst="rect">
            <a:avLst/>
          </a:prstGeom>
          <a:noFill/>
          <a:ln>
            <a:solidFill>
              <a:srgbClr val="002060"/>
            </a:solidFill>
          </a:ln>
        </p:spPr>
      </p:pic>
      <p:sp>
        <p:nvSpPr>
          <p:cNvPr id="2" name="スライド番号プレースホルダー 1"/>
          <p:cNvSpPr>
            <a:spLocks noGrp="1"/>
          </p:cNvSpPr>
          <p:nvPr>
            <p:ph type="sldNum" sz="quarter" idx="12"/>
          </p:nvPr>
        </p:nvSpPr>
        <p:spPr/>
        <p:txBody>
          <a:bodyPr/>
          <a:lstStyle/>
          <a:p>
            <a:fld id="{45F6EC25-7A39-409C-9AC0-20084A642E1D}" type="slidenum">
              <a:rPr kumimoji="1" lang="ja-JP" altLang="en-US" smtClean="0"/>
              <a:t>9</a:t>
            </a:fld>
            <a:endParaRPr kumimoji="1" lang="ja-JP" altLang="en-US"/>
          </a:p>
        </p:txBody>
      </p:sp>
    </p:spTree>
    <p:extLst>
      <p:ext uri="{BB962C8B-B14F-4D97-AF65-F5344CB8AC3E}">
        <p14:creationId xmlns:p14="http://schemas.microsoft.com/office/powerpoint/2010/main" val="15475997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B4363F683778042B985472FF5AA7145" ma:contentTypeVersion="12" ma:contentTypeDescription="新しいドキュメントを作成します。" ma:contentTypeScope="" ma:versionID="2d665b1417181f326715b7f1be6d3a3f">
  <xsd:schema xmlns:xsd="http://www.w3.org/2001/XMLSchema" xmlns:xs="http://www.w3.org/2001/XMLSchema" xmlns:p="http://schemas.microsoft.com/office/2006/metadata/properties" xmlns:ns2="0b3852be-64be-40f1-9eb4-17eccd65cdff" xmlns:ns3="2417dcd6-9215-4ab8-92d0-55f3ec466123" targetNamespace="http://schemas.microsoft.com/office/2006/metadata/properties" ma:root="true" ma:fieldsID="91557a79b355ce10e57bd5fe1136bbb6" ns2:_="" ns3:_="">
    <xsd:import namespace="0b3852be-64be-40f1-9eb4-17eccd65cdff"/>
    <xsd:import namespace="2417dcd6-9215-4ab8-92d0-55f3ec466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3852be-64be-40f1-9eb4-17eccd65c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17dcd6-9215-4ab8-92d0-55f3ec466123"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C6034B-6A93-456E-80FB-BB61267F0742}"/>
</file>

<file path=customXml/itemProps2.xml><?xml version="1.0" encoding="utf-8"?>
<ds:datastoreItem xmlns:ds="http://schemas.openxmlformats.org/officeDocument/2006/customXml" ds:itemID="{1FCCE694-1510-4116-8362-19CE250B4912}"/>
</file>

<file path=customXml/itemProps3.xml><?xml version="1.0" encoding="utf-8"?>
<ds:datastoreItem xmlns:ds="http://schemas.openxmlformats.org/officeDocument/2006/customXml" ds:itemID="{C9FC1F04-56B0-4EB0-9289-C1F1C4B6F5AD}"/>
</file>

<file path=docProps/app.xml><?xml version="1.0" encoding="utf-8"?>
<Properties xmlns="http://schemas.openxmlformats.org/officeDocument/2006/extended-properties" xmlns:vt="http://schemas.openxmlformats.org/officeDocument/2006/docPropsVTypes">
  <Template>Organic</Template>
  <TotalTime>515</TotalTime>
  <Words>2058</Words>
  <Application>Microsoft Office PowerPoint</Application>
  <PresentationFormat>ワイド画面</PresentationFormat>
  <Paragraphs>225</Paragraphs>
  <Slides>23</Slides>
  <Notes>6</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23</vt:i4>
      </vt:variant>
    </vt:vector>
  </HeadingPairs>
  <TitlesOfParts>
    <vt:vector size="36" baseType="lpstr">
      <vt:lpstr>HG丸ｺﾞｼｯｸM-PRO</vt:lpstr>
      <vt:lpstr>HG創英角ﾎﾟｯﾌﾟ体</vt:lpstr>
      <vt:lpstr>ＭＳ Ｐゴシック</vt:lpstr>
      <vt:lpstr>ＭＳ Ｐ明朝</vt:lpstr>
      <vt:lpstr>ＭＳ ゴシック</vt:lpstr>
      <vt:lpstr>ＭＳ 明朝</vt:lpstr>
      <vt:lpstr>メイリオ</vt:lpstr>
      <vt:lpstr>游ゴシック</vt:lpstr>
      <vt:lpstr>游明朝</vt:lpstr>
      <vt:lpstr>Arial</vt:lpstr>
      <vt:lpstr>Garamond</vt:lpstr>
      <vt:lpstr>Times New Roman</vt:lpstr>
      <vt:lpstr>オーガニック</vt:lpstr>
      <vt:lpstr>適切なコミュニケーションを考える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「対面での直接コミュニケーション」と「ネット上のコミュニケーション」の違い</vt:lpstr>
      <vt:lpstr>PowerPoint プレゼンテーション</vt:lpstr>
      <vt:lpstr>PowerPoint プレゼンテーション</vt:lpstr>
      <vt:lpstr>PowerPoint プレゼンテーション</vt:lpstr>
      <vt:lpstr>ＳＮＳを投稿する前に考えること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ＳＮＳを利用する上でどのような　行動をとるか考える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長津 綾子</dc:creator>
  <cp:lastModifiedBy>新潟県</cp:lastModifiedBy>
  <cp:revision>36</cp:revision>
  <cp:lastPrinted>2021-03-31T00:13:11Z</cp:lastPrinted>
  <dcterms:created xsi:type="dcterms:W3CDTF">2021-03-28T12:22:42Z</dcterms:created>
  <dcterms:modified xsi:type="dcterms:W3CDTF">2021-03-31T00:52:19Z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0x010100FB4363F683778042B985472FF5AA7145</vt:lpwstr>
  </property>
</Properties>
</file>