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562850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ED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6" autoAdjust="0"/>
    <p:restoredTop sz="96331" autoAdjust="0"/>
  </p:normalViewPr>
  <p:slideViewPr>
    <p:cSldViewPr snapToGrid="0">
      <p:cViewPr varScale="1">
        <p:scale>
          <a:sx n="58" d="100"/>
          <a:sy n="58" d="100"/>
        </p:scale>
        <p:origin x="24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2" name="直線矢印コネクタ 141">
            <a:extLst>
              <a:ext uri="{FF2B5EF4-FFF2-40B4-BE49-F238E27FC236}">
                <a16:creationId xmlns:a16="http://schemas.microsoft.com/office/drawing/2014/main" id="{D733D524-E6BF-44B8-B215-F60800F93384}"/>
              </a:ext>
            </a:extLst>
          </p:cNvPr>
          <p:cNvCxnSpPr>
            <a:cxnSpLocks/>
          </p:cNvCxnSpPr>
          <p:nvPr/>
        </p:nvCxnSpPr>
        <p:spPr>
          <a:xfrm flipV="1">
            <a:off x="458993" y="9160848"/>
            <a:ext cx="5475743" cy="33635"/>
          </a:xfrm>
          <a:prstGeom prst="straightConnector1">
            <a:avLst/>
          </a:prstGeom>
          <a:ln w="12700">
            <a:solidFill>
              <a:srgbClr val="FF0000"/>
            </a:solidFill>
            <a:prstDash val="lg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>
            <a:extLst>
              <a:ext uri="{FF2B5EF4-FFF2-40B4-BE49-F238E27FC236}">
                <a16:creationId xmlns:a16="http://schemas.microsoft.com/office/drawing/2014/main" id="{D5D8DB01-9871-40D5-BF2D-3B7F2BFD2947}"/>
              </a:ext>
            </a:extLst>
          </p:cNvPr>
          <p:cNvCxnSpPr>
            <a:cxnSpLocks/>
            <a:endCxn id="143" idx="1"/>
          </p:cNvCxnSpPr>
          <p:nvPr/>
        </p:nvCxnSpPr>
        <p:spPr>
          <a:xfrm flipV="1">
            <a:off x="441549" y="8483067"/>
            <a:ext cx="5967988" cy="14391"/>
          </a:xfrm>
          <a:prstGeom prst="straightConnector1">
            <a:avLst/>
          </a:prstGeom>
          <a:ln w="12700">
            <a:solidFill>
              <a:srgbClr val="FF0000"/>
            </a:solidFill>
            <a:prstDash val="lg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四角形: 角を丸くする 114">
            <a:extLst>
              <a:ext uri="{FF2B5EF4-FFF2-40B4-BE49-F238E27FC236}">
                <a16:creationId xmlns:a16="http://schemas.microsoft.com/office/drawing/2014/main" id="{C3DE535E-4316-4500-ADDA-66B6D3F39335}"/>
              </a:ext>
            </a:extLst>
          </p:cNvPr>
          <p:cNvSpPr/>
          <p:nvPr/>
        </p:nvSpPr>
        <p:spPr>
          <a:xfrm>
            <a:off x="2297402" y="6743155"/>
            <a:ext cx="2158687" cy="349829"/>
          </a:xfrm>
          <a:prstGeom prst="roundRect">
            <a:avLst>
              <a:gd name="adj" fmla="val 46119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❾</a:t>
            </a:r>
            <a:r>
              <a:rPr lang="ja-JP" altLang="en-US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r>
              <a:rPr lang="ja-JP" altLang="en-US" sz="1400" kern="1000" spc="-3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第２回いじめ対策会議</a:t>
            </a:r>
            <a:endParaRPr lang="ja-JP" altLang="en-US" kern="1000" spc="-3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6" name="吹き出し: 円形 75">
            <a:extLst>
              <a:ext uri="{FF2B5EF4-FFF2-40B4-BE49-F238E27FC236}">
                <a16:creationId xmlns:a16="http://schemas.microsoft.com/office/drawing/2014/main" id="{64DA5FFD-3D91-427B-A54B-46531603A3F1}"/>
              </a:ext>
            </a:extLst>
          </p:cNvPr>
          <p:cNvSpPr/>
          <p:nvPr/>
        </p:nvSpPr>
        <p:spPr>
          <a:xfrm>
            <a:off x="4816807" y="5370409"/>
            <a:ext cx="1348860" cy="642443"/>
          </a:xfrm>
          <a:prstGeom prst="wedgeEllipseCallout">
            <a:avLst>
              <a:gd name="adj1" fmla="val -84409"/>
              <a:gd name="adj2" fmla="val 178879"/>
            </a:avLst>
          </a:prstGeom>
          <a:solidFill>
            <a:srgbClr val="FED2F8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1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どこと連携すべき？</a:t>
            </a: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EFD390B-8745-4226-A140-56C519690610}"/>
              </a:ext>
            </a:extLst>
          </p:cNvPr>
          <p:cNvCxnSpPr>
            <a:cxnSpLocks/>
            <a:stCxn id="67" idx="2"/>
            <a:endCxn id="46" idx="0"/>
          </p:cNvCxnSpPr>
          <p:nvPr/>
        </p:nvCxnSpPr>
        <p:spPr>
          <a:xfrm>
            <a:off x="5513042" y="7092102"/>
            <a:ext cx="0" cy="1580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CBAF057-9AC4-41E1-BD21-D7F00CD9363F}"/>
              </a:ext>
            </a:extLst>
          </p:cNvPr>
          <p:cNvCxnSpPr>
            <a:cxnSpLocks/>
            <a:stCxn id="12" idx="2"/>
            <a:endCxn id="62" idx="0"/>
          </p:cNvCxnSpPr>
          <p:nvPr/>
        </p:nvCxnSpPr>
        <p:spPr>
          <a:xfrm>
            <a:off x="1251613" y="4583267"/>
            <a:ext cx="6024" cy="902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5755AA-14E1-49C5-9E51-220CEA5CA3D6}"/>
              </a:ext>
            </a:extLst>
          </p:cNvPr>
          <p:cNvSpPr txBox="1"/>
          <p:nvPr/>
        </p:nvSpPr>
        <p:spPr>
          <a:xfrm>
            <a:off x="3181439" y="293789"/>
            <a:ext cx="4078200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6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いじめ対応の基本的な流れ（概要）</a:t>
            </a:r>
            <a:r>
              <a:rPr lang="en-US" altLang="ja-JP" sz="16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endParaRPr lang="en-US" altLang="ja" sz="160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573AF29-01CE-4FD1-B509-20F784ECF7FE}"/>
              </a:ext>
            </a:extLst>
          </p:cNvPr>
          <p:cNvSpPr/>
          <p:nvPr/>
        </p:nvSpPr>
        <p:spPr>
          <a:xfrm>
            <a:off x="476440" y="1777210"/>
            <a:ext cx="3979650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➊ 訴えやアンケート等からの発見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B4A89BD7-2697-4FCE-AEBC-106BFF393C76}"/>
              </a:ext>
            </a:extLst>
          </p:cNvPr>
          <p:cNvSpPr/>
          <p:nvPr/>
        </p:nvSpPr>
        <p:spPr>
          <a:xfrm>
            <a:off x="3168739" y="21831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DDF3775-95AD-4039-8117-378A14CE4C6B}"/>
              </a:ext>
            </a:extLst>
          </p:cNvPr>
          <p:cNvSpPr txBox="1"/>
          <p:nvPr/>
        </p:nvSpPr>
        <p:spPr>
          <a:xfrm>
            <a:off x="5898348" y="3251139"/>
            <a:ext cx="1284931" cy="458074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  <a:prstDash val="dash"/>
          </a:ln>
        </p:spPr>
        <p:txBody>
          <a:bodyPr vert="horz" wrap="square" rtlCol="0" anchor="ctr">
            <a:sp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訴えや発見のあった当日</a:t>
            </a:r>
            <a:endParaRPr lang="ja-JP" altLang="en-US" sz="9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四角形: 対角を丸める 2">
            <a:extLst>
              <a:ext uri="{FF2B5EF4-FFF2-40B4-BE49-F238E27FC236}">
                <a16:creationId xmlns:a16="http://schemas.microsoft.com/office/drawing/2014/main" id="{B579D6C1-2D46-4636-98DE-3BA7B307C6B5}"/>
              </a:ext>
            </a:extLst>
          </p:cNvPr>
          <p:cNvSpPr/>
          <p:nvPr/>
        </p:nvSpPr>
        <p:spPr>
          <a:xfrm>
            <a:off x="476438" y="811369"/>
            <a:ext cx="1567794" cy="34982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r>
              <a:rPr kumimoji="1" lang="ja-JP" altLang="en-US" sz="1600" spc="-3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被害生徒・保護者</a:t>
            </a:r>
          </a:p>
        </p:txBody>
      </p:sp>
      <p:sp>
        <p:nvSpPr>
          <p:cNvPr id="110" name="四角形: 対角を丸める 109">
            <a:extLst>
              <a:ext uri="{FF2B5EF4-FFF2-40B4-BE49-F238E27FC236}">
                <a16:creationId xmlns:a16="http://schemas.microsoft.com/office/drawing/2014/main" id="{DF3CB0D1-37CD-4F69-BCA7-C3F7A8443548}"/>
              </a:ext>
            </a:extLst>
          </p:cNvPr>
          <p:cNvSpPr/>
          <p:nvPr/>
        </p:nvSpPr>
        <p:spPr>
          <a:xfrm>
            <a:off x="2297401" y="812021"/>
            <a:ext cx="2158689" cy="349829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学校</a:t>
            </a:r>
          </a:p>
        </p:txBody>
      </p:sp>
      <p:sp>
        <p:nvSpPr>
          <p:cNvPr id="112" name="四角形: 対角を丸める 111">
            <a:extLst>
              <a:ext uri="{FF2B5EF4-FFF2-40B4-BE49-F238E27FC236}">
                <a16:creationId xmlns:a16="http://schemas.microsoft.com/office/drawing/2014/main" id="{BEE9D69D-191E-4CF0-B4FE-6D3D2DEDF3B5}"/>
              </a:ext>
            </a:extLst>
          </p:cNvPr>
          <p:cNvSpPr/>
          <p:nvPr/>
        </p:nvSpPr>
        <p:spPr>
          <a:xfrm>
            <a:off x="4711700" y="811369"/>
            <a:ext cx="1567794" cy="34982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spc="-3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加害生徒・保護者</a:t>
            </a:r>
          </a:p>
        </p:txBody>
      </p:sp>
      <p:sp>
        <p:nvSpPr>
          <p:cNvPr id="113" name="四角形: 対角を丸める 112">
            <a:extLst>
              <a:ext uri="{FF2B5EF4-FFF2-40B4-BE49-F238E27FC236}">
                <a16:creationId xmlns:a16="http://schemas.microsoft.com/office/drawing/2014/main" id="{F46AD07B-C5AB-42A6-9788-1A597B79B1CF}"/>
              </a:ext>
            </a:extLst>
          </p:cNvPr>
          <p:cNvSpPr/>
          <p:nvPr/>
        </p:nvSpPr>
        <p:spPr>
          <a:xfrm>
            <a:off x="6409537" y="811369"/>
            <a:ext cx="676873" cy="339203"/>
          </a:xfrm>
          <a:prstGeom prst="round2DiagRect">
            <a:avLst/>
          </a:prstGeom>
          <a:solidFill>
            <a:srgbClr val="FFFF99"/>
          </a:solidFill>
          <a:ln w="31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期限</a:t>
            </a:r>
          </a:p>
        </p:txBody>
      </p:sp>
      <p:sp>
        <p:nvSpPr>
          <p:cNvPr id="5" name="星: 10 pt 4">
            <a:extLst>
              <a:ext uri="{FF2B5EF4-FFF2-40B4-BE49-F238E27FC236}">
                <a16:creationId xmlns:a16="http://schemas.microsoft.com/office/drawing/2014/main" id="{1326778B-F235-483E-9407-8E5F63B08185}"/>
              </a:ext>
            </a:extLst>
          </p:cNvPr>
          <p:cNvSpPr/>
          <p:nvPr/>
        </p:nvSpPr>
        <p:spPr>
          <a:xfrm>
            <a:off x="476438" y="1203782"/>
            <a:ext cx="1674332" cy="502276"/>
          </a:xfrm>
          <a:prstGeom prst="star10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いじめ発生</a:t>
            </a: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95797E8E-30AD-4349-A109-DE65E4604F33}"/>
              </a:ext>
            </a:extLst>
          </p:cNvPr>
          <p:cNvSpPr/>
          <p:nvPr/>
        </p:nvSpPr>
        <p:spPr>
          <a:xfrm>
            <a:off x="2297402" y="2395026"/>
            <a:ext cx="2158688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❷ 報告、情報共有</a:t>
            </a:r>
          </a:p>
        </p:txBody>
      </p: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A30BCDFF-C635-4B92-A6CB-D16B04D8E490}"/>
              </a:ext>
            </a:extLst>
          </p:cNvPr>
          <p:cNvSpPr/>
          <p:nvPr/>
        </p:nvSpPr>
        <p:spPr>
          <a:xfrm>
            <a:off x="2302798" y="3012842"/>
            <a:ext cx="2153291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❸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第１次判断</a:t>
            </a:r>
            <a:endParaRPr kumimoji="1" lang="en-US" altLang="ja-JP" sz="16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6272D0C1-D6B0-4709-A117-D33F37C9D1C6}"/>
              </a:ext>
            </a:extLst>
          </p:cNvPr>
          <p:cNvSpPr/>
          <p:nvPr/>
        </p:nvSpPr>
        <p:spPr>
          <a:xfrm>
            <a:off x="476439" y="3625356"/>
            <a:ext cx="3979650" cy="349829"/>
          </a:xfrm>
          <a:prstGeom prst="roundRect">
            <a:avLst>
              <a:gd name="adj" fmla="val 46118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❹ </a:t>
            </a:r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事実確認</a:t>
            </a:r>
            <a:r>
              <a:rPr lang="ja-JP" altLang="en-US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（被害生徒</a:t>
            </a:r>
            <a:r>
              <a:rPr lang="en-US" altLang="ja-JP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(</a:t>
            </a:r>
            <a:r>
              <a:rPr lang="ja-JP" altLang="en-US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Ａ</a:t>
            </a:r>
            <a:r>
              <a:rPr lang="en-US" altLang="ja-JP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)</a:t>
            </a:r>
            <a:r>
              <a:rPr lang="ja-JP" altLang="en-US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や関係生徒への聴き取り）</a:t>
            </a:r>
            <a:endParaRPr kumimoji="1" lang="ja-JP" altLang="en-US" sz="1600" spc="-15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8" name="四角形: 角を丸くする 117">
            <a:extLst>
              <a:ext uri="{FF2B5EF4-FFF2-40B4-BE49-F238E27FC236}">
                <a16:creationId xmlns:a16="http://schemas.microsoft.com/office/drawing/2014/main" id="{B996ADFA-BF25-476A-A250-895A65CC2CE3}"/>
              </a:ext>
            </a:extLst>
          </p:cNvPr>
          <p:cNvSpPr/>
          <p:nvPr/>
        </p:nvSpPr>
        <p:spPr>
          <a:xfrm>
            <a:off x="2302798" y="4237870"/>
            <a:ext cx="2153292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❺ </a:t>
            </a:r>
            <a:r>
              <a:rPr lang="ja-JP" altLang="en-US" sz="1300" kern="1000" spc="-1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第１回いじめ対策会議</a:t>
            </a:r>
            <a:endParaRPr kumimoji="1" lang="ja-JP" altLang="en-US" sz="1300" kern="1000" spc="-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2CC17DB7-34EA-4D5E-9FEA-67079B426E4F}"/>
              </a:ext>
            </a:extLst>
          </p:cNvPr>
          <p:cNvSpPr/>
          <p:nvPr/>
        </p:nvSpPr>
        <p:spPr>
          <a:xfrm>
            <a:off x="476438" y="4850384"/>
            <a:ext cx="3976696" cy="349829"/>
          </a:xfrm>
          <a:prstGeom prst="roundRect">
            <a:avLst>
              <a:gd name="adj" fmla="val 46119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❻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被害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生徒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Ａ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)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等の保護者への連絡</a:t>
            </a:r>
            <a:endParaRPr kumimoji="1" lang="ja-JP" altLang="en-US" sz="16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0" name="四角形: 角を丸くする 119">
            <a:extLst>
              <a:ext uri="{FF2B5EF4-FFF2-40B4-BE49-F238E27FC236}">
                <a16:creationId xmlns:a16="http://schemas.microsoft.com/office/drawing/2014/main" id="{0B744D74-EBD7-4818-BECD-00B7A067E133}"/>
              </a:ext>
            </a:extLst>
          </p:cNvPr>
          <p:cNvSpPr/>
          <p:nvPr/>
        </p:nvSpPr>
        <p:spPr>
          <a:xfrm>
            <a:off x="2302798" y="5491600"/>
            <a:ext cx="2150336" cy="349829"/>
          </a:xfrm>
          <a:prstGeom prst="roundRect">
            <a:avLst>
              <a:gd name="adj" fmla="val 46119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❼ </a:t>
            </a:r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全教職員との共有</a:t>
            </a:r>
            <a:endParaRPr kumimoji="1" lang="ja-JP" altLang="en-US" sz="1600" spc="-15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B63D9697-AF5B-4442-A7FC-1CEEC8A37687}"/>
              </a:ext>
            </a:extLst>
          </p:cNvPr>
          <p:cNvSpPr/>
          <p:nvPr/>
        </p:nvSpPr>
        <p:spPr>
          <a:xfrm>
            <a:off x="2302798" y="6132816"/>
            <a:ext cx="3976696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❽ 事実確認</a:t>
            </a:r>
            <a:r>
              <a:rPr lang="ja-JP" altLang="en-US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（加害生徒</a:t>
            </a:r>
            <a:r>
              <a:rPr lang="en-US" altLang="ja-JP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(</a:t>
            </a:r>
            <a:r>
              <a:rPr lang="ja-JP" altLang="en-US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Ｂ</a:t>
            </a:r>
            <a:r>
              <a:rPr lang="en-US" altLang="ja-JP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)</a:t>
            </a:r>
            <a:r>
              <a:rPr lang="ja-JP" altLang="en-US" sz="12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や関係生徒への聴き取り）</a:t>
            </a:r>
            <a:endParaRPr kumimoji="1" lang="ja-JP" altLang="en-US" sz="1600" spc="-15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2" name="四角形: 角を丸くする 121">
            <a:extLst>
              <a:ext uri="{FF2B5EF4-FFF2-40B4-BE49-F238E27FC236}">
                <a16:creationId xmlns:a16="http://schemas.microsoft.com/office/drawing/2014/main" id="{0CC8E1EA-22CF-4C1B-9A95-B45E0D3CD07A}"/>
              </a:ext>
            </a:extLst>
          </p:cNvPr>
          <p:cNvSpPr/>
          <p:nvPr/>
        </p:nvSpPr>
        <p:spPr>
          <a:xfrm>
            <a:off x="2297402" y="9246265"/>
            <a:ext cx="2155730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⓭ </a:t>
            </a:r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いじめの解消判断</a:t>
            </a:r>
            <a:endParaRPr kumimoji="1" lang="ja-JP" altLang="en-US" sz="1600" spc="-15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A000FAFC-68AD-406C-AF94-5F6DF7C31B32}"/>
              </a:ext>
            </a:extLst>
          </p:cNvPr>
          <p:cNvSpPr/>
          <p:nvPr/>
        </p:nvSpPr>
        <p:spPr>
          <a:xfrm>
            <a:off x="2302798" y="7353494"/>
            <a:ext cx="3976696" cy="349829"/>
          </a:xfrm>
          <a:prstGeom prst="roundRect">
            <a:avLst>
              <a:gd name="adj" fmla="val 498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❿ 加害生徒（Ｂ）等の保護者への連絡</a:t>
            </a:r>
            <a:endParaRPr kumimoji="1" lang="ja-JP" altLang="en-US" sz="16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4" name="四角形: 角を丸くする 123">
            <a:extLst>
              <a:ext uri="{FF2B5EF4-FFF2-40B4-BE49-F238E27FC236}">
                <a16:creationId xmlns:a16="http://schemas.microsoft.com/office/drawing/2014/main" id="{3D33C709-A926-4B9C-A506-FCA162A73B00}"/>
              </a:ext>
            </a:extLst>
          </p:cNvPr>
          <p:cNvSpPr/>
          <p:nvPr/>
        </p:nvSpPr>
        <p:spPr>
          <a:xfrm>
            <a:off x="2302798" y="7994710"/>
            <a:ext cx="2150336" cy="349829"/>
          </a:xfrm>
          <a:prstGeom prst="roundRect">
            <a:avLst>
              <a:gd name="adj" fmla="val 498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dist"/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⓫ </a:t>
            </a:r>
            <a:r>
              <a:rPr lang="ja-JP" altLang="en-US" sz="900" spc="-3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いじめ認知報告一覧表の提出</a:t>
            </a:r>
            <a:endParaRPr kumimoji="1" lang="ja-JP" altLang="en-US" sz="1600" spc="-3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AFBCAFCE-4DA9-48D3-9A37-FF8E3B811B0C}"/>
              </a:ext>
            </a:extLst>
          </p:cNvPr>
          <p:cNvSpPr/>
          <p:nvPr/>
        </p:nvSpPr>
        <p:spPr>
          <a:xfrm>
            <a:off x="2297402" y="8635926"/>
            <a:ext cx="2155730" cy="349829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⓬ 対応の継続</a:t>
            </a:r>
            <a:endParaRPr kumimoji="1" lang="ja-JP" altLang="en-US" sz="16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6" name="矢印: 下 125">
            <a:extLst>
              <a:ext uri="{FF2B5EF4-FFF2-40B4-BE49-F238E27FC236}">
                <a16:creationId xmlns:a16="http://schemas.microsoft.com/office/drawing/2014/main" id="{1F4F005D-4FDC-433D-AC26-E31013DEFDD3}"/>
              </a:ext>
            </a:extLst>
          </p:cNvPr>
          <p:cNvSpPr/>
          <p:nvPr/>
        </p:nvSpPr>
        <p:spPr>
          <a:xfrm>
            <a:off x="3168739" y="27927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0" name="矢印: 下 129">
            <a:extLst>
              <a:ext uri="{FF2B5EF4-FFF2-40B4-BE49-F238E27FC236}">
                <a16:creationId xmlns:a16="http://schemas.microsoft.com/office/drawing/2014/main" id="{0AF0B2C9-9EBB-4212-BB57-2545ADEA740F}"/>
              </a:ext>
            </a:extLst>
          </p:cNvPr>
          <p:cNvSpPr/>
          <p:nvPr/>
        </p:nvSpPr>
        <p:spPr>
          <a:xfrm>
            <a:off x="3168739" y="40246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1" name="矢印: 下 130">
            <a:extLst>
              <a:ext uri="{FF2B5EF4-FFF2-40B4-BE49-F238E27FC236}">
                <a16:creationId xmlns:a16="http://schemas.microsoft.com/office/drawing/2014/main" id="{D221BD79-D304-4FD5-B525-B44E3156ECA3}"/>
              </a:ext>
            </a:extLst>
          </p:cNvPr>
          <p:cNvSpPr/>
          <p:nvPr/>
        </p:nvSpPr>
        <p:spPr>
          <a:xfrm>
            <a:off x="3181439" y="46469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2" name="矢印: 下 131">
            <a:extLst>
              <a:ext uri="{FF2B5EF4-FFF2-40B4-BE49-F238E27FC236}">
                <a16:creationId xmlns:a16="http://schemas.microsoft.com/office/drawing/2014/main" id="{7C4784FB-0EE0-4930-87C2-18E82AE33B6B}"/>
              </a:ext>
            </a:extLst>
          </p:cNvPr>
          <p:cNvSpPr/>
          <p:nvPr/>
        </p:nvSpPr>
        <p:spPr>
          <a:xfrm>
            <a:off x="3181439" y="52565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3" name="矢印: 下 132">
            <a:extLst>
              <a:ext uri="{FF2B5EF4-FFF2-40B4-BE49-F238E27FC236}">
                <a16:creationId xmlns:a16="http://schemas.microsoft.com/office/drawing/2014/main" id="{1B7E1B43-81AC-4B97-B8E8-96EDF675D141}"/>
              </a:ext>
            </a:extLst>
          </p:cNvPr>
          <p:cNvSpPr/>
          <p:nvPr/>
        </p:nvSpPr>
        <p:spPr>
          <a:xfrm>
            <a:off x="3181439" y="58788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4" name="矢印: 下 133">
            <a:extLst>
              <a:ext uri="{FF2B5EF4-FFF2-40B4-BE49-F238E27FC236}">
                <a16:creationId xmlns:a16="http://schemas.microsoft.com/office/drawing/2014/main" id="{0717808E-786B-4539-B525-19B6D42E3D60}"/>
              </a:ext>
            </a:extLst>
          </p:cNvPr>
          <p:cNvSpPr/>
          <p:nvPr/>
        </p:nvSpPr>
        <p:spPr>
          <a:xfrm>
            <a:off x="3181439" y="65265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5" name="矢印: 下 134">
            <a:extLst>
              <a:ext uri="{FF2B5EF4-FFF2-40B4-BE49-F238E27FC236}">
                <a16:creationId xmlns:a16="http://schemas.microsoft.com/office/drawing/2014/main" id="{726EC377-D230-4B35-A15E-653FE7DFDA01}"/>
              </a:ext>
            </a:extLst>
          </p:cNvPr>
          <p:cNvSpPr/>
          <p:nvPr/>
        </p:nvSpPr>
        <p:spPr>
          <a:xfrm>
            <a:off x="3181439" y="71488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6" name="矢印: 下 135">
            <a:extLst>
              <a:ext uri="{FF2B5EF4-FFF2-40B4-BE49-F238E27FC236}">
                <a16:creationId xmlns:a16="http://schemas.microsoft.com/office/drawing/2014/main" id="{338E9406-21C5-48C9-B902-F9B8196179ED}"/>
              </a:ext>
            </a:extLst>
          </p:cNvPr>
          <p:cNvSpPr/>
          <p:nvPr/>
        </p:nvSpPr>
        <p:spPr>
          <a:xfrm>
            <a:off x="3181439" y="77584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7" name="矢印: 下 136">
            <a:extLst>
              <a:ext uri="{FF2B5EF4-FFF2-40B4-BE49-F238E27FC236}">
                <a16:creationId xmlns:a16="http://schemas.microsoft.com/office/drawing/2014/main" id="{8594D85C-62E3-4B8B-9FA7-DF020B1A7A06}"/>
              </a:ext>
            </a:extLst>
          </p:cNvPr>
          <p:cNvSpPr/>
          <p:nvPr/>
        </p:nvSpPr>
        <p:spPr>
          <a:xfrm>
            <a:off x="3181439" y="83807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8" name="矢印: 下 137">
            <a:extLst>
              <a:ext uri="{FF2B5EF4-FFF2-40B4-BE49-F238E27FC236}">
                <a16:creationId xmlns:a16="http://schemas.microsoft.com/office/drawing/2014/main" id="{65250EC6-E95F-4335-AEA7-E8B279B33801}"/>
              </a:ext>
            </a:extLst>
          </p:cNvPr>
          <p:cNvSpPr/>
          <p:nvPr/>
        </p:nvSpPr>
        <p:spPr>
          <a:xfrm>
            <a:off x="3181439" y="9041324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6B4BC3D0-C494-42AE-9348-06B7B457C5BA}"/>
              </a:ext>
            </a:extLst>
          </p:cNvPr>
          <p:cNvCxnSpPr>
            <a:cxnSpLocks/>
          </p:cNvCxnSpPr>
          <p:nvPr/>
        </p:nvCxnSpPr>
        <p:spPr>
          <a:xfrm>
            <a:off x="441549" y="3498671"/>
            <a:ext cx="5071492" cy="0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777187F1-9B9A-44E3-B27D-38264A5AC001}"/>
              </a:ext>
            </a:extLst>
          </p:cNvPr>
          <p:cNvCxnSpPr>
            <a:cxnSpLocks/>
          </p:cNvCxnSpPr>
          <p:nvPr/>
        </p:nvCxnSpPr>
        <p:spPr>
          <a:xfrm>
            <a:off x="5539051" y="3494288"/>
            <a:ext cx="323058" cy="0"/>
          </a:xfrm>
          <a:prstGeom prst="straightConnector1">
            <a:avLst/>
          </a:prstGeom>
          <a:ln w="12700">
            <a:solidFill>
              <a:srgbClr val="FF0000"/>
            </a:solidFill>
            <a:prstDash val="lg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E6A36119-539E-4704-A5C4-79AF09EF949D}"/>
              </a:ext>
            </a:extLst>
          </p:cNvPr>
          <p:cNvSpPr txBox="1"/>
          <p:nvPr/>
        </p:nvSpPr>
        <p:spPr>
          <a:xfrm>
            <a:off x="6409537" y="8351139"/>
            <a:ext cx="929865" cy="263855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sz="1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翌月</a:t>
            </a:r>
            <a:r>
              <a:rPr lang="en-US" altLang="ja-JP" sz="1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7</a:t>
            </a:r>
            <a:r>
              <a:rPr lang="ja-JP" altLang="en-US" sz="1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日まで</a:t>
            </a:r>
            <a:endParaRPr lang="en-US" altLang="ja-JP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03E791C1-7137-4C42-8B6C-01A1BEFC5D47}"/>
              </a:ext>
            </a:extLst>
          </p:cNvPr>
          <p:cNvSpPr txBox="1"/>
          <p:nvPr/>
        </p:nvSpPr>
        <p:spPr>
          <a:xfrm>
            <a:off x="5960836" y="9041324"/>
            <a:ext cx="1369129" cy="278538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  <a:prstDash val="dash"/>
          </a:ln>
        </p:spPr>
        <p:txBody>
          <a:bodyPr vert="horz" wrap="square" rtlCol="0" anchor="ctr">
            <a:sp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３か月目安</a:t>
            </a:r>
            <a:endParaRPr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E5EA7169-A692-410C-AB7B-6A22FAFDA48C}"/>
              </a:ext>
            </a:extLst>
          </p:cNvPr>
          <p:cNvSpPr/>
          <p:nvPr/>
        </p:nvSpPr>
        <p:spPr>
          <a:xfrm>
            <a:off x="458993" y="4237599"/>
            <a:ext cx="1585239" cy="345668"/>
          </a:xfrm>
          <a:prstGeom prst="foldedCorner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支援方針の検討</a:t>
            </a:r>
          </a:p>
        </p:txBody>
      </p:sp>
      <p:sp>
        <p:nvSpPr>
          <p:cNvPr id="62" name="四角形: メモ 61">
            <a:extLst>
              <a:ext uri="{FF2B5EF4-FFF2-40B4-BE49-F238E27FC236}">
                <a16:creationId xmlns:a16="http://schemas.microsoft.com/office/drawing/2014/main" id="{5742DAE3-6000-4E79-9D66-792400D61525}"/>
              </a:ext>
            </a:extLst>
          </p:cNvPr>
          <p:cNvSpPr/>
          <p:nvPr/>
        </p:nvSpPr>
        <p:spPr>
          <a:xfrm>
            <a:off x="476438" y="5486070"/>
            <a:ext cx="1562397" cy="345668"/>
          </a:xfrm>
          <a:prstGeom prst="foldedCorner">
            <a:avLst>
              <a:gd name="adj" fmla="val 46473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支援方針の共有</a:t>
            </a:r>
          </a:p>
        </p:txBody>
      </p:sp>
      <p:sp>
        <p:nvSpPr>
          <p:cNvPr id="64" name="四角形: メモ 63">
            <a:extLst>
              <a:ext uri="{FF2B5EF4-FFF2-40B4-BE49-F238E27FC236}">
                <a16:creationId xmlns:a16="http://schemas.microsoft.com/office/drawing/2014/main" id="{4688CC49-3E5B-4DE9-ACFA-9FD9CD801D14}"/>
              </a:ext>
            </a:extLst>
          </p:cNvPr>
          <p:cNvSpPr/>
          <p:nvPr/>
        </p:nvSpPr>
        <p:spPr>
          <a:xfrm>
            <a:off x="476437" y="6746434"/>
            <a:ext cx="1576515" cy="345668"/>
          </a:xfrm>
          <a:prstGeom prst="foldedCorner">
            <a:avLst>
              <a:gd name="adj" fmla="val 39022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4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支援方針の再検討</a:t>
            </a:r>
          </a:p>
        </p:txBody>
      </p:sp>
      <p:sp>
        <p:nvSpPr>
          <p:cNvPr id="67" name="四角形: メモ 66">
            <a:extLst>
              <a:ext uri="{FF2B5EF4-FFF2-40B4-BE49-F238E27FC236}">
                <a16:creationId xmlns:a16="http://schemas.microsoft.com/office/drawing/2014/main" id="{888874A3-F22F-42EB-9249-2FC855059F0E}"/>
              </a:ext>
            </a:extLst>
          </p:cNvPr>
          <p:cNvSpPr/>
          <p:nvPr/>
        </p:nvSpPr>
        <p:spPr>
          <a:xfrm>
            <a:off x="4711700" y="6746434"/>
            <a:ext cx="1602683" cy="345668"/>
          </a:xfrm>
          <a:prstGeom prst="foldedCorner">
            <a:avLst>
              <a:gd name="adj" fmla="val 35296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400" spc="-3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指導・助言の方針検討</a:t>
            </a:r>
          </a:p>
        </p:txBody>
      </p:sp>
      <p:sp>
        <p:nvSpPr>
          <p:cNvPr id="46" name="四角形: メモ 45">
            <a:extLst>
              <a:ext uri="{FF2B5EF4-FFF2-40B4-BE49-F238E27FC236}">
                <a16:creationId xmlns:a16="http://schemas.microsoft.com/office/drawing/2014/main" id="{A71050B9-29B5-4512-9EF2-3BE90D96FC46}"/>
              </a:ext>
            </a:extLst>
          </p:cNvPr>
          <p:cNvSpPr/>
          <p:nvPr/>
        </p:nvSpPr>
        <p:spPr>
          <a:xfrm>
            <a:off x="4711700" y="8672551"/>
            <a:ext cx="1602683" cy="345668"/>
          </a:xfrm>
          <a:prstGeom prst="foldedCorner">
            <a:avLst>
              <a:gd name="adj" fmla="val 39022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4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指導・助言の継続</a:t>
            </a:r>
          </a:p>
        </p:txBody>
      </p:sp>
      <p:sp>
        <p:nvSpPr>
          <p:cNvPr id="48" name="四角形: メモ 47">
            <a:extLst>
              <a:ext uri="{FF2B5EF4-FFF2-40B4-BE49-F238E27FC236}">
                <a16:creationId xmlns:a16="http://schemas.microsoft.com/office/drawing/2014/main" id="{72E0191D-993E-4430-9C82-DAFBFE451744}"/>
              </a:ext>
            </a:extLst>
          </p:cNvPr>
          <p:cNvSpPr/>
          <p:nvPr/>
        </p:nvSpPr>
        <p:spPr>
          <a:xfrm>
            <a:off x="485159" y="8640087"/>
            <a:ext cx="1567794" cy="345668"/>
          </a:xfrm>
          <a:prstGeom prst="foldedCorner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支援の継続</a:t>
            </a:r>
          </a:p>
        </p:txBody>
      </p:sp>
      <p:sp>
        <p:nvSpPr>
          <p:cNvPr id="49" name="四角形: メモ 48">
            <a:extLst>
              <a:ext uri="{FF2B5EF4-FFF2-40B4-BE49-F238E27FC236}">
                <a16:creationId xmlns:a16="http://schemas.microsoft.com/office/drawing/2014/main" id="{E2304409-7B49-4FE1-8B5C-B1035044C310}"/>
              </a:ext>
            </a:extLst>
          </p:cNvPr>
          <p:cNvSpPr/>
          <p:nvPr/>
        </p:nvSpPr>
        <p:spPr>
          <a:xfrm>
            <a:off x="485159" y="9255269"/>
            <a:ext cx="1559072" cy="345668"/>
          </a:xfrm>
          <a:prstGeom prst="foldedCorner">
            <a:avLst>
              <a:gd name="adj" fmla="val 46473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</a:t>
            </a:r>
            <a:r>
              <a:rPr lang="ja-JP" altLang="en-US" sz="14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（聴き取り）</a:t>
            </a:r>
            <a:endParaRPr lang="ja-JP" altLang="en-US" sz="1600" spc="-15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1" name="四角形: メモ 50">
            <a:extLst>
              <a:ext uri="{FF2B5EF4-FFF2-40B4-BE49-F238E27FC236}">
                <a16:creationId xmlns:a16="http://schemas.microsoft.com/office/drawing/2014/main" id="{B0FDD088-010C-452C-8580-2EF0EEECF60A}"/>
              </a:ext>
            </a:extLst>
          </p:cNvPr>
          <p:cNvSpPr/>
          <p:nvPr/>
        </p:nvSpPr>
        <p:spPr>
          <a:xfrm>
            <a:off x="476435" y="7361616"/>
            <a:ext cx="1571303" cy="979114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支援の実施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5A82D90-2C83-4688-8376-CB952D9132A2}"/>
              </a:ext>
            </a:extLst>
          </p:cNvPr>
          <p:cNvCxnSpPr>
            <a:cxnSpLocks/>
            <a:stCxn id="12" idx="3"/>
            <a:endCxn id="118" idx="1"/>
          </p:cNvCxnSpPr>
          <p:nvPr/>
        </p:nvCxnSpPr>
        <p:spPr>
          <a:xfrm>
            <a:off x="2044232" y="4410433"/>
            <a:ext cx="258566" cy="2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5EACC978-B951-4BB5-BCD6-D6058EE04D8B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1262615" y="5843631"/>
            <a:ext cx="2080" cy="902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DD6CDB3-3F08-417B-817C-CCB31D5154B1}"/>
              </a:ext>
            </a:extLst>
          </p:cNvPr>
          <p:cNvCxnSpPr>
            <a:cxnSpLocks/>
            <a:stCxn id="62" idx="3"/>
            <a:endCxn id="120" idx="1"/>
          </p:cNvCxnSpPr>
          <p:nvPr/>
        </p:nvCxnSpPr>
        <p:spPr>
          <a:xfrm>
            <a:off x="2038835" y="5658904"/>
            <a:ext cx="263963" cy="7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653F6D6A-61C8-4C65-AEB2-46A1F4E02B63}"/>
              </a:ext>
            </a:extLst>
          </p:cNvPr>
          <p:cNvCxnSpPr>
            <a:cxnSpLocks/>
            <a:stCxn id="64" idx="3"/>
          </p:cNvCxnSpPr>
          <p:nvPr/>
        </p:nvCxnSpPr>
        <p:spPr>
          <a:xfrm flipV="1">
            <a:off x="2052952" y="6917496"/>
            <a:ext cx="244449" cy="1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FFF0885-E61E-43D7-97DB-3705102E102F}"/>
              </a:ext>
            </a:extLst>
          </p:cNvPr>
          <p:cNvCxnSpPr>
            <a:cxnSpLocks/>
            <a:stCxn id="64" idx="2"/>
            <a:endCxn id="51" idx="0"/>
          </p:cNvCxnSpPr>
          <p:nvPr/>
        </p:nvCxnSpPr>
        <p:spPr>
          <a:xfrm flipH="1">
            <a:off x="1262087" y="7092102"/>
            <a:ext cx="2608" cy="269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F9B264E-FF8A-49EF-A83B-98CB112E1C6B}"/>
              </a:ext>
            </a:extLst>
          </p:cNvPr>
          <p:cNvCxnSpPr>
            <a:cxnSpLocks/>
            <a:stCxn id="51" idx="2"/>
            <a:endCxn id="48" idx="0"/>
          </p:cNvCxnSpPr>
          <p:nvPr/>
        </p:nvCxnSpPr>
        <p:spPr>
          <a:xfrm>
            <a:off x="1262087" y="8340730"/>
            <a:ext cx="6969" cy="299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CB39B7F1-F4F7-44D5-A29D-B94E38ACE696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 flipH="1">
            <a:off x="1264695" y="8985755"/>
            <a:ext cx="4361" cy="269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5D24A85-AF0F-46A6-9956-8A9AB8CF44C0}"/>
              </a:ext>
            </a:extLst>
          </p:cNvPr>
          <p:cNvCxnSpPr>
            <a:cxnSpLocks/>
            <a:stCxn id="115" idx="3"/>
            <a:endCxn id="67" idx="1"/>
          </p:cNvCxnSpPr>
          <p:nvPr/>
        </p:nvCxnSpPr>
        <p:spPr>
          <a:xfrm>
            <a:off x="4456089" y="6918070"/>
            <a:ext cx="255611" cy="1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四角形: メモ 82">
            <a:extLst>
              <a:ext uri="{FF2B5EF4-FFF2-40B4-BE49-F238E27FC236}">
                <a16:creationId xmlns:a16="http://schemas.microsoft.com/office/drawing/2014/main" id="{122EAAD4-E784-4130-86E1-34FE41BAE930}"/>
              </a:ext>
            </a:extLst>
          </p:cNvPr>
          <p:cNvSpPr/>
          <p:nvPr/>
        </p:nvSpPr>
        <p:spPr>
          <a:xfrm>
            <a:off x="458993" y="6149634"/>
            <a:ext cx="1571303" cy="345668"/>
          </a:xfrm>
          <a:prstGeom prst="foldedCorner">
            <a:avLst>
              <a:gd name="adj" fmla="val 42747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6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支援の実施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8F50E9B3-AAAF-413B-ADAE-A5C5DB7B71C7}"/>
              </a:ext>
            </a:extLst>
          </p:cNvPr>
          <p:cNvSpPr/>
          <p:nvPr/>
        </p:nvSpPr>
        <p:spPr>
          <a:xfrm>
            <a:off x="4677502" y="2223051"/>
            <a:ext cx="1257234" cy="609599"/>
          </a:xfrm>
          <a:prstGeom prst="wedgeEllipseCallout">
            <a:avLst>
              <a:gd name="adj1" fmla="val -79863"/>
              <a:gd name="adj2" fmla="val 100528"/>
            </a:avLst>
          </a:prstGeom>
          <a:solidFill>
            <a:srgbClr val="FED2F8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1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重大事態の疑いは？</a:t>
            </a:r>
          </a:p>
        </p:txBody>
      </p:sp>
      <p:sp>
        <p:nvSpPr>
          <p:cNvPr id="70" name="四角形: メモ 69">
            <a:extLst>
              <a:ext uri="{FF2B5EF4-FFF2-40B4-BE49-F238E27FC236}">
                <a16:creationId xmlns:a16="http://schemas.microsoft.com/office/drawing/2014/main" id="{19ABA30E-7C1B-4851-9954-421447736C64}"/>
              </a:ext>
            </a:extLst>
          </p:cNvPr>
          <p:cNvSpPr/>
          <p:nvPr/>
        </p:nvSpPr>
        <p:spPr>
          <a:xfrm>
            <a:off x="4711700" y="8000611"/>
            <a:ext cx="1561816" cy="345668"/>
          </a:xfrm>
          <a:prstGeom prst="foldedCorner">
            <a:avLst>
              <a:gd name="adj" fmla="val 35296"/>
            </a:avLst>
          </a:prstGeom>
          <a:solidFill>
            <a:schemeClr val="accent3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1400" spc="-15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指導・助言の実施</a:t>
            </a:r>
          </a:p>
        </p:txBody>
      </p:sp>
      <p:sp>
        <p:nvSpPr>
          <p:cNvPr id="73" name="吹き出し: 円形 72">
            <a:extLst>
              <a:ext uri="{FF2B5EF4-FFF2-40B4-BE49-F238E27FC236}">
                <a16:creationId xmlns:a16="http://schemas.microsoft.com/office/drawing/2014/main" id="{6CC1AEBD-2218-499B-9F00-FFC54DDE72B0}"/>
              </a:ext>
            </a:extLst>
          </p:cNvPr>
          <p:cNvSpPr/>
          <p:nvPr/>
        </p:nvSpPr>
        <p:spPr>
          <a:xfrm>
            <a:off x="983409" y="2622489"/>
            <a:ext cx="1257234" cy="609599"/>
          </a:xfrm>
          <a:prstGeom prst="wedgeEllipseCallout">
            <a:avLst>
              <a:gd name="adj1" fmla="val 63551"/>
              <a:gd name="adj2" fmla="val 32922"/>
            </a:avLst>
          </a:prstGeom>
          <a:solidFill>
            <a:srgbClr val="FED2F8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1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どこと連携すべき？</a:t>
            </a:r>
          </a:p>
        </p:txBody>
      </p:sp>
      <p:sp>
        <p:nvSpPr>
          <p:cNvPr id="74" name="吹き出し: 円形 73">
            <a:extLst>
              <a:ext uri="{FF2B5EF4-FFF2-40B4-BE49-F238E27FC236}">
                <a16:creationId xmlns:a16="http://schemas.microsoft.com/office/drawing/2014/main" id="{411C0C13-3D45-48C9-B974-9C2D05DF2B9D}"/>
              </a:ext>
            </a:extLst>
          </p:cNvPr>
          <p:cNvSpPr/>
          <p:nvPr/>
        </p:nvSpPr>
        <p:spPr>
          <a:xfrm>
            <a:off x="4485870" y="4381252"/>
            <a:ext cx="1257234" cy="609599"/>
          </a:xfrm>
          <a:prstGeom prst="wedgeEllipseCallout">
            <a:avLst>
              <a:gd name="adj1" fmla="val -65522"/>
              <a:gd name="adj2" fmla="val 54049"/>
            </a:avLst>
          </a:prstGeom>
          <a:solidFill>
            <a:srgbClr val="FED2F8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1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重大事態の疑いは？</a:t>
            </a:r>
          </a:p>
        </p:txBody>
      </p:sp>
      <p:sp>
        <p:nvSpPr>
          <p:cNvPr id="75" name="吹き出し: 円形 74">
            <a:extLst>
              <a:ext uri="{FF2B5EF4-FFF2-40B4-BE49-F238E27FC236}">
                <a16:creationId xmlns:a16="http://schemas.microsoft.com/office/drawing/2014/main" id="{84D5441D-EAFC-4165-8C5D-58F38C1D7B2B}"/>
              </a:ext>
            </a:extLst>
          </p:cNvPr>
          <p:cNvSpPr/>
          <p:nvPr/>
        </p:nvSpPr>
        <p:spPr>
          <a:xfrm>
            <a:off x="4502789" y="3628458"/>
            <a:ext cx="1348860" cy="642443"/>
          </a:xfrm>
          <a:prstGeom prst="wedgeEllipseCallout">
            <a:avLst>
              <a:gd name="adj1" fmla="val -62448"/>
              <a:gd name="adj2" fmla="val 64612"/>
            </a:avLst>
          </a:prstGeom>
          <a:solidFill>
            <a:srgbClr val="FED2F8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1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どこと連携すべき？</a:t>
            </a:r>
          </a:p>
        </p:txBody>
      </p:sp>
      <p:sp>
        <p:nvSpPr>
          <p:cNvPr id="129" name="矢印: 下 128">
            <a:extLst>
              <a:ext uri="{FF2B5EF4-FFF2-40B4-BE49-F238E27FC236}">
                <a16:creationId xmlns:a16="http://schemas.microsoft.com/office/drawing/2014/main" id="{0CAAC739-AF9C-403F-9E68-8BDC6606A065}"/>
              </a:ext>
            </a:extLst>
          </p:cNvPr>
          <p:cNvSpPr/>
          <p:nvPr/>
        </p:nvSpPr>
        <p:spPr>
          <a:xfrm>
            <a:off x="3168739" y="3415045"/>
            <a:ext cx="407663" cy="16725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endParaRPr kumimoji="1" lang="ja-JP" altLang="en-US" sz="11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6" name="テキスト ボックス 2">
            <a:extLst>
              <a:ext uri="{FF2B5EF4-FFF2-40B4-BE49-F238E27FC236}">
                <a16:creationId xmlns:a16="http://schemas.microsoft.com/office/drawing/2014/main" id="{341209CD-3396-4FC2-A450-002447C5F17D}"/>
              </a:ext>
            </a:extLst>
          </p:cNvPr>
          <p:cNvSpPr txBox="1"/>
          <p:nvPr/>
        </p:nvSpPr>
        <p:spPr>
          <a:xfrm>
            <a:off x="3452812" y="9878841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- 4 -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2416A2-34D8-1D0B-B86B-D663EAC8AFF7}"/>
              </a:ext>
            </a:extLst>
          </p:cNvPr>
          <p:cNvSpPr txBox="1"/>
          <p:nvPr/>
        </p:nvSpPr>
        <p:spPr>
          <a:xfrm>
            <a:off x="6400100" y="7726651"/>
            <a:ext cx="929865" cy="271869"/>
          </a:xfrm>
          <a:prstGeom prst="rect">
            <a:avLst/>
          </a:prstGeom>
          <a:solidFill>
            <a:srgbClr val="FFFF99"/>
          </a:solidFill>
          <a:ln>
            <a:solidFill>
              <a:srgbClr val="C00000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７日以内</a:t>
            </a:r>
            <a:endParaRPr lang="en-US" altLang="ja-JP" sz="1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DCF31A8A-8B42-F6F6-089F-03B3D159AD8E}"/>
              </a:ext>
            </a:extLst>
          </p:cNvPr>
          <p:cNvCxnSpPr>
            <a:cxnSpLocks/>
          </p:cNvCxnSpPr>
          <p:nvPr/>
        </p:nvCxnSpPr>
        <p:spPr>
          <a:xfrm>
            <a:off x="3781424" y="7856182"/>
            <a:ext cx="2628113" cy="0"/>
          </a:xfrm>
          <a:prstGeom prst="straightConnector1">
            <a:avLst/>
          </a:prstGeom>
          <a:ln w="12700">
            <a:solidFill>
              <a:srgbClr val="FF0000"/>
            </a:solidFill>
            <a:prstDash val="lg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58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 w="3175"/>
      </a:spPr>
      <a:bodyPr rtlCol="0" anchor="ctr" anchorCtr="0"/>
      <a:lstStyle>
        <a:defPPr algn="l">
          <a:defRPr sz="1100" dirty="0" smtClean="0">
            <a:solidFill>
              <a:schemeClr val="tx1"/>
            </a:solidFill>
            <a:latin typeface="UD デジタル 教科書体 N-R" panose="02020400000000000000" pitchFamily="17" charset="-128"/>
            <a:ea typeface="UD デジタル 教科書体 N-R" panose="02020400000000000000" pitchFamily="17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220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明朝</vt:lpstr>
      <vt:lpstr>UD デジタル 教科書体 N-R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Taro-aî !</dc:title>
  <dc:subject/>
  <dc:creator>sekky</dc:creator>
  <cp:keywords/>
  <cp:lastModifiedBy>新潟県</cp:lastModifiedBy>
  <cp:revision>97</cp:revision>
  <cp:lastPrinted>2024-03-07T06:34:12Z</cp:lastPrinted>
  <dcterms:modified xsi:type="dcterms:W3CDTF">2025-03-12T22:53:30Z</dcterms:modified>
</cp:coreProperties>
</file>